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36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C6F6D-5174-E845-978F-4181A105DB13}" v="200" dt="2023-10-17T20:39:0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0"/>
  </p:normalViewPr>
  <p:slideViewPr>
    <p:cSldViewPr snapToGrid="0">
      <p:cViewPr varScale="1">
        <p:scale>
          <a:sx n="166" d="100"/>
          <a:sy n="166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heme" Target="theme/theme1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Abdon" userId="b8e72fca-89fa-40b2-95f0-bdb26e6d8c1d" providerId="ADAL" clId="{AD7C6F6D-5174-E845-978F-4181A105DB13}"/>
    <pc:docChg chg="modSld">
      <pc:chgData name="Morales, Abdon" userId="b8e72fca-89fa-40b2-95f0-bdb26e6d8c1d" providerId="ADAL" clId="{AD7C6F6D-5174-E845-978F-4181A105DB13}" dt="2023-10-17T20:39:06.580" v="221" actId="20577"/>
      <pc:docMkLst>
        <pc:docMk/>
      </pc:docMkLst>
      <pc:sldChg chg="modSp modNotes">
        <pc:chgData name="Morales, Abdon" userId="b8e72fca-89fa-40b2-95f0-bdb26e6d8c1d" providerId="ADAL" clId="{AD7C6F6D-5174-E845-978F-4181A105DB13}" dt="2023-10-17T20:33:54.215" v="84" actId="20577"/>
        <pc:sldMkLst>
          <pc:docMk/>
          <pc:sldMk cId="0" sldId="272"/>
        </pc:sldMkLst>
        <pc:spChg chg="mod">
          <ac:chgData name="Morales, Abdon" userId="b8e72fca-89fa-40b2-95f0-bdb26e6d8c1d" providerId="ADAL" clId="{AD7C6F6D-5174-E845-978F-4181A105DB13}" dt="2023-10-17T20:33:54.215" v="84" actId="20577"/>
          <ac:spMkLst>
            <pc:docMk/>
            <pc:sldMk cId="0" sldId="272"/>
            <ac:spMk id="563" creationId="{00000000-0000-0000-0000-000000000000}"/>
          </ac:spMkLst>
        </pc:spChg>
      </pc:sldChg>
      <pc:sldChg chg="modSp modNotes">
        <pc:chgData name="Morales, Abdon" userId="b8e72fca-89fa-40b2-95f0-bdb26e6d8c1d" providerId="ADAL" clId="{AD7C6F6D-5174-E845-978F-4181A105DB13}" dt="2023-10-17T20:35:23.495" v="110" actId="20577"/>
        <pc:sldMkLst>
          <pc:docMk/>
          <pc:sldMk cId="0" sldId="273"/>
        </pc:sldMkLst>
        <pc:spChg chg="mod">
          <ac:chgData name="Morales, Abdon" userId="b8e72fca-89fa-40b2-95f0-bdb26e6d8c1d" providerId="ADAL" clId="{AD7C6F6D-5174-E845-978F-4181A105DB13}" dt="2023-10-17T20:35:23.495" v="110" actId="20577"/>
          <ac:spMkLst>
            <pc:docMk/>
            <pc:sldMk cId="0" sldId="273"/>
            <ac:spMk id="566" creationId="{00000000-0000-0000-0000-000000000000}"/>
          </ac:spMkLst>
        </pc:spChg>
      </pc:sldChg>
      <pc:sldChg chg="modSp mod">
        <pc:chgData name="Morales, Abdon" userId="b8e72fca-89fa-40b2-95f0-bdb26e6d8c1d" providerId="ADAL" clId="{AD7C6F6D-5174-E845-978F-4181A105DB13}" dt="2023-10-17T20:36:51.835" v="132" actId="20577"/>
        <pc:sldMkLst>
          <pc:docMk/>
          <pc:sldMk cId="0" sldId="274"/>
        </pc:sldMkLst>
        <pc:spChg chg="mod">
          <ac:chgData name="Morales, Abdon" userId="b8e72fca-89fa-40b2-95f0-bdb26e6d8c1d" providerId="ADAL" clId="{AD7C6F6D-5174-E845-978F-4181A105DB13}" dt="2023-10-17T20:36:51.835" v="132" actId="20577"/>
          <ac:spMkLst>
            <pc:docMk/>
            <pc:sldMk cId="0" sldId="274"/>
            <ac:spMk id="569" creationId="{00000000-0000-0000-0000-000000000000}"/>
          </ac:spMkLst>
        </pc:spChg>
      </pc:sldChg>
      <pc:sldChg chg="modSp modNotes">
        <pc:chgData name="Morales, Abdon" userId="b8e72fca-89fa-40b2-95f0-bdb26e6d8c1d" providerId="ADAL" clId="{AD7C6F6D-5174-E845-978F-4181A105DB13}" dt="2023-10-17T20:39:06.580" v="221" actId="20577"/>
        <pc:sldMkLst>
          <pc:docMk/>
          <pc:sldMk cId="0" sldId="275"/>
        </pc:sldMkLst>
        <pc:spChg chg="mod">
          <ac:chgData name="Morales, Abdon" userId="b8e72fca-89fa-40b2-95f0-bdb26e6d8c1d" providerId="ADAL" clId="{AD7C6F6D-5174-E845-978F-4181A105DB13}" dt="2023-10-17T20:39:06.580" v="221" actId="20577"/>
          <ac:spMkLst>
            <pc:docMk/>
            <pc:sldMk cId="0" sldId="275"/>
            <ac:spMk id="60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move the slide</a:t>
            </a: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3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3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4662117-D386-41D0-BCE1-5407A24041A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sldNum" idx="10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70F2625-CC9B-4BD2-B7FD-6773010FB137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sldNum" idx="17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5AD9D0E-AAE1-45E5-8C4C-5C1BE585A3FC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sldNum" idx="18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ECB14C5-CB03-4773-96EE-11F0A2C9FAA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Num" idx="19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7EC941-52C9-4A4C-901E-979C07AA1BE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4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sldNum" idx="20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7C8DAF3-7185-485B-8FC1-CEE4B610BC95}" type="slidenum">
              <a:rPr lang="id-ID" sz="1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sldNum" idx="21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4EEFEDF-68A8-45AE-89EF-B04D9B8309A2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ln w="0">
            <a:noFill/>
          </a:ln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sldNum" idx="22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857A399-C45A-44FA-BB61-F2192D5D2B4B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ln w="0">
            <a:noFill/>
          </a:ln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sldNum" idx="23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49786E7-38D5-406B-B93C-F49BF70BF41C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ln w="0">
            <a:noFill/>
          </a:ln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sldNum" idx="24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75E1301-0163-4007-AE23-95FA62B76A7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ln w="0">
            <a:noFill/>
          </a:ln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sldNum" idx="25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69DB34D-BB46-4295-94C4-931EEB5A4937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sldNum" idx="26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81F84E-BF67-4761-833B-812D472814BA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sldNum" idx="11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C7E920-BBEF-44A5-A6D3-162F1F20E8BA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sldNum" idx="27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F6C0974-F8E0-42FF-B5FF-1E10CB79E2C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sldNum" idx="28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7361A63-29AA-4209-A95E-28080CC03B5B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sldNum" idx="29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9911E47-5589-4F59-B6DC-0DA89E01E90A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sldNum" idx="12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A72D4D-AA84-40A9-A580-404591159598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sldNum" idx="13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EE0ED30-337E-4881-904D-CB34FB829D58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sldNum" idx="14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7E94B87-1618-48A7-B133-D747A3557489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sldNum" idx="15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514614F-83D0-4BC7-B5F7-92EEF8112F5A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  <a:ln w="0">
            <a:noFill/>
          </a:ln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4400" y="4416480"/>
            <a:ext cx="5028840" cy="4182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sldNum" idx="16"/>
          </p:nvPr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38479D3-8A6A-4869-97B6-BF7274A53879}" type="slidenum">
              <a:rPr lang="id-ID" sz="1200" b="0" strike="noStrike" spc="-1">
                <a:solidFill>
                  <a:srgbClr val="000000"/>
                </a:solidFill>
                <a:latin typeface="Open Sans Light"/>
                <a:ea typeface="MS PGothic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7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8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2529B3-72AF-4E3C-AB29-E93489AE20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4F73C6-821C-4C11-9DD3-410F16DC1D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8FB773C-D777-4E9B-AA4E-5F4B848369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FD8E120-5D96-4C35-B229-174E784D95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182435-D1AA-44E0-A012-4C80A39306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38E3254-71CC-4057-BFC4-45D4BEE291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E5D160-44D0-40F5-BA50-8B6D602444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3A5D2C7-30F8-44A5-8354-04E6D5E6900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70A9C1E-7A36-46C6-B651-3472F94546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921BEC-99F8-4CCD-9BE9-E75C3C10EA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2B441B2-66C9-4074-84D6-8F14CD3F59C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AF7071-5548-4DD9-9A95-8FD22C3D625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579871-5F1F-4398-A7C4-10682384A07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1DD483-B916-4049-B597-CA6C334470A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F057B3-CCFC-40BA-9D9F-255F642811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590613-3D96-46CE-9F99-75CC533ABA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A294DD6-0B5E-4B1B-BA2F-EF171F02272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D2D76D2-0181-4F57-AACE-DD8838B09F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0C03FB-AF1F-45F0-946F-4593A45274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3E6E5C-8C5D-48BD-B182-7B6B83227F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36B08C9-9B81-41C2-94A2-CF3AB0DEE5C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EA9913-351D-4F2C-833E-A10740249E0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ED5197-7F24-43BB-BFAC-54592997663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646477-47A4-4907-ADA4-92C1B5AB3FD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-1436760" y="2686320"/>
            <a:ext cx="1058040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3984840" y="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-143676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3984840" y="2686320"/>
            <a:ext cx="516312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214056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5717880" y="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-14367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214056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5717880" y="2686320"/>
            <a:ext cx="3406680" cy="24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ubTitle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0" y="1080000"/>
            <a:ext cx="7322760" cy="29833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rgbClr val="1C2229"/>
                </a:solidFill>
                <a:latin typeface="Open Sans Light"/>
              </a:rPr>
              <a:t>Click to edit Master title style</a:t>
            </a:r>
            <a:endParaRPr lang="en-US" sz="33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dt" idx="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51" name="PlaceHolder 3"/>
          <p:cNvSpPr>
            <a:spLocks noGrp="1"/>
          </p:cNvSpPr>
          <p:nvPr>
            <p:ph type="ftr" idx="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52" name="PlaceHolder 4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C8D8E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948A2C-7FF1-4195-B8E7-90367AB7B78E}" type="slidenum">
              <a:rPr lang="en-US" sz="900" b="0" strike="noStrike" spc="-1">
                <a:solidFill>
                  <a:srgbClr val="8C8D8E"/>
                </a:solidFill>
                <a:latin typeface="Open Sans Light"/>
                <a:ea typeface="MS PGothic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39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00120" y="600120"/>
            <a:ext cx="397152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0" y="2571840"/>
            <a:ext cx="397152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4572000" y="457200"/>
            <a:ext cx="4105080" cy="422892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1820880" y="1080000"/>
            <a:ext cx="7322760" cy="29833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rgbClr val="1C2229"/>
                </a:solidFill>
                <a:latin typeface="Open Sans Light"/>
              </a:rPr>
              <a:t>Click to edit Master title style</a:t>
            </a:r>
            <a:endParaRPr lang="en-US" sz="33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1C2229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1C2229"/>
                </a:solidFill>
                <a:latin typeface="Open Sans Light"/>
              </a:rPr>
              <a:t>Click to edit Master text styles</a:t>
            </a:r>
          </a:p>
          <a:p>
            <a:pPr marL="514440" lvl="1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C2229"/>
                </a:solidFill>
                <a:latin typeface="Open Sans Light"/>
              </a:rPr>
              <a:t>Second level</a:t>
            </a:r>
          </a:p>
          <a:p>
            <a:pPr marL="857160" lvl="2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1C2229"/>
                </a:solidFill>
                <a:latin typeface="Open Sans Light"/>
              </a:rPr>
              <a:t>Third level</a:t>
            </a:r>
          </a:p>
          <a:p>
            <a:pPr marL="1200240" lvl="3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1C2229"/>
                </a:solidFill>
                <a:latin typeface="Open Sans Light"/>
              </a:rPr>
              <a:t>Fourth level</a:t>
            </a:r>
          </a:p>
          <a:p>
            <a:pPr marL="1542960" lvl="4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1C2229"/>
                </a:solidFill>
                <a:latin typeface="Open Sans Light"/>
              </a:rPr>
              <a:t>Fifth level</a:t>
            </a:r>
          </a:p>
        </p:txBody>
      </p:sp>
      <p:sp>
        <p:nvSpPr>
          <p:cNvPr id="231" name="PlaceHolder 3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2" name="PlaceHolder 4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3" name="PlaceHolder 5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C8D8E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353E8F-18F0-4581-8866-516BB704EEF9}" type="slidenum">
              <a:rPr lang="en-US" sz="900" b="0" strike="noStrike" spc="-1">
                <a:solidFill>
                  <a:srgbClr val="8C8D8E"/>
                </a:solidFill>
                <a:latin typeface="Open Sans Light"/>
                <a:ea typeface="MS PGothic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600120" y="2700360"/>
            <a:ext cx="2244600" cy="184284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0120" y="600120"/>
            <a:ext cx="390744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36440" y="600120"/>
            <a:ext cx="390744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98920" y="2700360"/>
            <a:ext cx="2244600" cy="184284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1C2229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27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body"/>
          </p:nvPr>
        </p:nvSpPr>
        <p:spPr>
          <a:xfrm>
            <a:off x="4572000" y="457200"/>
            <a:ext cx="4105080" cy="422892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Open Sans Light"/>
              </a:rPr>
              <a:t>Seventh Outline Level</a:t>
            </a:r>
          </a:p>
        </p:txBody>
      </p:sp>
      <p:sp>
        <p:nvSpPr>
          <p:cNvPr id="3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1C2229"/>
                </a:solidFill>
                <a:latin typeface="Arial Narrow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icture Placeholder 9"/>
          <p:cNvSpPr/>
          <p:nvPr/>
        </p:nvSpPr>
        <p:spPr>
          <a:xfrm>
            <a:off x="0" y="1080000"/>
            <a:ext cx="7322760" cy="2983320"/>
          </a:xfrm>
          <a:custGeom>
            <a:avLst/>
            <a:gdLst/>
            <a:ahLst/>
            <a:cxnLst/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Rectangle 4"/>
          <p:cNvSpPr/>
          <p:nvPr/>
        </p:nvSpPr>
        <p:spPr>
          <a:xfrm>
            <a:off x="3724200" y="1080000"/>
            <a:ext cx="3280320" cy="298332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TextBox 7"/>
          <p:cNvSpPr/>
          <p:nvPr/>
        </p:nvSpPr>
        <p:spPr>
          <a:xfrm>
            <a:off x="2676240" y="1555920"/>
            <a:ext cx="4185360" cy="100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30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Understanding</a:t>
            </a:r>
            <a:endParaRPr lang="en-US" sz="30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30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Monopoly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37" name="Rectangle 8"/>
          <p:cNvSpPr/>
          <p:nvPr/>
        </p:nvSpPr>
        <p:spPr>
          <a:xfrm>
            <a:off x="7853040" y="1080000"/>
            <a:ext cx="239400" cy="2983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2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2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2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2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11"/>
          <p:cNvSpPr/>
          <p:nvPr/>
        </p:nvSpPr>
        <p:spPr>
          <a:xfrm>
            <a:off x="4572000" y="1705320"/>
            <a:ext cx="4554360" cy="308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Rectangle 12"/>
          <p:cNvSpPr/>
          <p:nvPr/>
        </p:nvSpPr>
        <p:spPr>
          <a:xfrm rot="16200000">
            <a:off x="2693160" y="2895120"/>
            <a:ext cx="3085200" cy="7063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Rectangle 13"/>
          <p:cNvSpPr/>
          <p:nvPr/>
        </p:nvSpPr>
        <p:spPr>
          <a:xfrm rot="16200000">
            <a:off x="1999800" y="2895120"/>
            <a:ext cx="3085200" cy="7063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TextBox 18"/>
          <p:cNvSpPr/>
          <p:nvPr/>
        </p:nvSpPr>
        <p:spPr>
          <a:xfrm>
            <a:off x="5120640" y="1834200"/>
            <a:ext cx="3871800" cy="31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d-ID" sz="18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From the Great Depression until 1996, New York City kept the number of taxicab licenses (called “medallions”) fixed at 12,787.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d-ID" sz="18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In 2010, medallions were worth over $1M! Today, medallion prices are less than $</a:t>
            </a:r>
            <a:r>
              <a:rPr lang="en-US" sz="18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1</a:t>
            </a:r>
            <a:r>
              <a:rPr lang="id-ID" sz="18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00,000 – the result of </a:t>
            </a:r>
            <a:r>
              <a:rPr lang="en-US" sz="18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100</a:t>
            </a:r>
            <a:r>
              <a:rPr lang="id-ID" sz="18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,000 ride-share drivers competing with taxis.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76" name="Picture 1"/>
          <p:cNvPicPr/>
          <p:nvPr/>
        </p:nvPicPr>
        <p:blipFill>
          <a:blip r:embed="rId4"/>
          <a:stretch/>
        </p:blipFill>
        <p:spPr>
          <a:xfrm>
            <a:off x="4584960" y="1704600"/>
            <a:ext cx="4541400" cy="308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7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7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ctangle 4"/>
          <p:cNvSpPr/>
          <p:nvPr/>
        </p:nvSpPr>
        <p:spPr>
          <a:xfrm>
            <a:off x="1302840" y="618840"/>
            <a:ext cx="7840800" cy="4023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TextBox 6"/>
          <p:cNvSpPr/>
          <p:nvPr/>
        </p:nvSpPr>
        <p:spPr>
          <a:xfrm>
            <a:off x="1414440" y="3916440"/>
            <a:ext cx="34657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Pure monopoly exists when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one firm is the industry.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9" name="TextBox 7"/>
          <p:cNvSpPr/>
          <p:nvPr/>
        </p:nvSpPr>
        <p:spPr>
          <a:xfrm>
            <a:off x="1380600" y="864720"/>
            <a:ext cx="351288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6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Demand Curve for the Monopolist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0" name="Rectangle 8"/>
          <p:cNvSpPr/>
          <p:nvPr/>
        </p:nvSpPr>
        <p:spPr>
          <a:xfrm>
            <a:off x="955440" y="618840"/>
            <a:ext cx="338400" cy="40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Line 5"/>
          <p:cNvSpPr/>
          <p:nvPr/>
        </p:nvSpPr>
        <p:spPr>
          <a:xfrm flipH="1">
            <a:off x="1966680" y="1623600"/>
            <a:ext cx="5400" cy="18957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6"/>
          <p:cNvSpPr/>
          <p:nvPr/>
        </p:nvSpPr>
        <p:spPr>
          <a:xfrm>
            <a:off x="1952640" y="3519360"/>
            <a:ext cx="238932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Text Box 12"/>
          <p:cNvSpPr/>
          <p:nvPr/>
        </p:nvSpPr>
        <p:spPr>
          <a:xfrm>
            <a:off x="3676320" y="3166920"/>
            <a:ext cx="286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i="1" strike="noStrike" spc="-1">
                <a:solidFill>
                  <a:srgbClr val="FFFFFF"/>
                </a:solidFill>
                <a:latin typeface="Open Sans ExtraBold"/>
                <a:ea typeface="Open Sans ExtraBold"/>
              </a:rPr>
              <a:t>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4" name="Line 13"/>
          <p:cNvSpPr/>
          <p:nvPr/>
        </p:nvSpPr>
        <p:spPr>
          <a:xfrm>
            <a:off x="2322000" y="1802520"/>
            <a:ext cx="1273680" cy="1429920"/>
          </a:xfrm>
          <a:prstGeom prst="line">
            <a:avLst/>
          </a:prstGeom>
          <a:ln w="508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Rectangle 15"/>
          <p:cNvSpPr/>
          <p:nvPr/>
        </p:nvSpPr>
        <p:spPr>
          <a:xfrm rot="16200000">
            <a:off x="432360" y="2395080"/>
            <a:ext cx="261540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040" tIns="33480" rIns="68040" bIns="334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Price per Unit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6" name="Text Box 45"/>
          <p:cNvSpPr/>
          <p:nvPr/>
        </p:nvSpPr>
        <p:spPr>
          <a:xfrm>
            <a:off x="4340520" y="3532680"/>
            <a:ext cx="33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strike="noStrike" spc="-1">
                <a:solidFill>
                  <a:srgbClr val="FFFFFF"/>
                </a:solidFill>
                <a:latin typeface="Open Sans ExtraBold"/>
                <a:ea typeface="Open Sans ExtraBold"/>
              </a:rPr>
              <a:t>Q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7" name="TextBox 18"/>
          <p:cNvSpPr/>
          <p:nvPr/>
        </p:nvSpPr>
        <p:spPr>
          <a:xfrm>
            <a:off x="2639880" y="1510920"/>
            <a:ext cx="176112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Price Maker	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8" name="TextBox 16"/>
          <p:cNvSpPr/>
          <p:nvPr/>
        </p:nvSpPr>
        <p:spPr>
          <a:xfrm>
            <a:off x="5265000" y="3906360"/>
            <a:ext cx="34657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Perfect competition exists when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one firm’s output is irrelevant.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9" name="TextBox 19"/>
          <p:cNvSpPr/>
          <p:nvPr/>
        </p:nvSpPr>
        <p:spPr>
          <a:xfrm>
            <a:off x="5091120" y="870840"/>
            <a:ext cx="38242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Demand Curve for the Perfect Competitor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0" name="Line 5"/>
          <p:cNvSpPr/>
          <p:nvPr/>
        </p:nvSpPr>
        <p:spPr>
          <a:xfrm flipH="1">
            <a:off x="5807160" y="1613520"/>
            <a:ext cx="5400" cy="18957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Line 6"/>
          <p:cNvSpPr/>
          <p:nvPr/>
        </p:nvSpPr>
        <p:spPr>
          <a:xfrm>
            <a:off x="5803200" y="3509280"/>
            <a:ext cx="238932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Text Box 12"/>
          <p:cNvSpPr/>
          <p:nvPr/>
        </p:nvSpPr>
        <p:spPr>
          <a:xfrm>
            <a:off x="7882560" y="2566800"/>
            <a:ext cx="2865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i="1" strike="noStrike" spc="-1">
                <a:solidFill>
                  <a:srgbClr val="FFFFFF"/>
                </a:solidFill>
                <a:latin typeface="Open Sans ExtraBold"/>
                <a:ea typeface="Open Sans ExtraBold"/>
              </a:rPr>
              <a:t>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3" name="Line 13"/>
          <p:cNvSpPr/>
          <p:nvPr/>
        </p:nvSpPr>
        <p:spPr>
          <a:xfrm>
            <a:off x="5803200" y="2659680"/>
            <a:ext cx="2079000" cy="0"/>
          </a:xfrm>
          <a:prstGeom prst="line">
            <a:avLst/>
          </a:prstGeom>
          <a:ln w="508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Rectangle 15"/>
          <p:cNvSpPr/>
          <p:nvPr/>
        </p:nvSpPr>
        <p:spPr>
          <a:xfrm rot="16200000">
            <a:off x="4272840" y="2385000"/>
            <a:ext cx="261540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040" tIns="33480" rIns="68040" bIns="334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Price per Unit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5" name="Text Box 45"/>
          <p:cNvSpPr/>
          <p:nvPr/>
        </p:nvSpPr>
        <p:spPr>
          <a:xfrm>
            <a:off x="8191080" y="3522240"/>
            <a:ext cx="33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strike="noStrike" spc="-1">
                <a:solidFill>
                  <a:srgbClr val="FFFFFF"/>
                </a:solidFill>
                <a:latin typeface="Open Sans ExtraBold"/>
                <a:ea typeface="Open Sans ExtraBold"/>
              </a:rPr>
              <a:t>Q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6" name="TextBox 26"/>
          <p:cNvSpPr/>
          <p:nvPr/>
        </p:nvSpPr>
        <p:spPr>
          <a:xfrm>
            <a:off x="6490800" y="1500840"/>
            <a:ext cx="176112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Open Sans Light"/>
                <a:ea typeface="Open Sans Light"/>
              </a:rPr>
              <a:t>Price Taker		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97" name="Picture 1"/>
          <p:cNvPicPr/>
          <p:nvPr/>
        </p:nvPicPr>
        <p:blipFill>
          <a:blip r:embed="rId3"/>
          <a:stretch/>
        </p:blipFill>
        <p:spPr>
          <a:xfrm>
            <a:off x="3857760" y="1303920"/>
            <a:ext cx="858960" cy="110916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2"/>
          <p:cNvPicPr/>
          <p:nvPr/>
        </p:nvPicPr>
        <p:blipFill>
          <a:blip r:embed="rId4"/>
          <a:stretch/>
        </p:blipFill>
        <p:spPr>
          <a:xfrm>
            <a:off x="7587000" y="1287000"/>
            <a:ext cx="866520" cy="112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2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7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75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7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7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9" name="Table 7"/>
          <p:cNvGraphicFramePr/>
          <p:nvPr/>
        </p:nvGraphicFramePr>
        <p:xfrm>
          <a:off x="1694160" y="653400"/>
          <a:ext cx="5296680" cy="3501720"/>
        </p:xfrm>
        <a:graphic>
          <a:graphicData uri="http://schemas.openxmlformats.org/drawingml/2006/table">
            <a:tbl>
              <a:tblPr/>
              <a:tblGrid>
                <a:gridCol w="132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6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Price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E895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Quantity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E89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E89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MR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E8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$5.50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$4.50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$3.50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$2.50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$1.50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00" name="Table 8"/>
          <p:cNvGraphicFramePr/>
          <p:nvPr/>
        </p:nvGraphicFramePr>
        <p:xfrm>
          <a:off x="4342680" y="653400"/>
          <a:ext cx="2648160" cy="3501720"/>
        </p:xfrm>
        <a:graphic>
          <a:graphicData uri="http://schemas.openxmlformats.org/drawingml/2006/table">
            <a:tbl>
              <a:tblPr/>
              <a:tblGrid>
                <a:gridCol w="132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E89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MR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E8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(P x Q)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l-GR" sz="16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(Δ </a:t>
                      </a:r>
                      <a:r>
                        <a:rPr lang="en-US" sz="16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TR)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$4.50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$4.50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$7.00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$2.50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$7.50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$0.50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D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$6.00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1C2229"/>
                          </a:solidFill>
                          <a:latin typeface="Calibri"/>
                        </a:rPr>
                        <a:t>($1.50)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360" marR="93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ectangle 2"/>
          <p:cNvSpPr/>
          <p:nvPr/>
        </p:nvSpPr>
        <p:spPr>
          <a:xfrm>
            <a:off x="4743360" y="2228760"/>
            <a:ext cx="1257120" cy="228564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Rectangle 3"/>
          <p:cNvSpPr/>
          <p:nvPr/>
        </p:nvSpPr>
        <p:spPr>
          <a:xfrm>
            <a:off x="4743360" y="2629080"/>
            <a:ext cx="1714320" cy="18856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Rectangle 4"/>
          <p:cNvSpPr/>
          <p:nvPr/>
        </p:nvSpPr>
        <p:spPr>
          <a:xfrm>
            <a:off x="4743360" y="2629080"/>
            <a:ext cx="1257120" cy="1885680"/>
          </a:xfrm>
          <a:prstGeom prst="rect">
            <a:avLst/>
          </a:prstGeom>
          <a:solidFill>
            <a:srgbClr val="84A5E6">
              <a:alpha val="5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Text Box 5"/>
          <p:cNvSpPr/>
          <p:nvPr/>
        </p:nvSpPr>
        <p:spPr>
          <a:xfrm>
            <a:off x="7201080" y="3143160"/>
            <a:ext cx="385560" cy="22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37474F"/>
                </a:solidFill>
                <a:latin typeface="Calibri"/>
                <a:ea typeface="ＭＳ Ｐゴシック"/>
              </a:rPr>
              <a:t>D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05" name="Text Box 8"/>
          <p:cNvSpPr/>
          <p:nvPr/>
        </p:nvSpPr>
        <p:spPr>
          <a:xfrm>
            <a:off x="4227840" y="743040"/>
            <a:ext cx="590040" cy="24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7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Times New Roman"/>
                <a:ea typeface="MS PGothic"/>
              </a:rPr>
              <a:t>Price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06" name="Text Box 9"/>
          <p:cNvSpPr/>
          <p:nvPr/>
        </p:nvSpPr>
        <p:spPr>
          <a:xfrm>
            <a:off x="7072200" y="4528080"/>
            <a:ext cx="1142640" cy="24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Quantity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07" name="Line 12"/>
          <p:cNvSpPr/>
          <p:nvPr/>
        </p:nvSpPr>
        <p:spPr>
          <a:xfrm flipH="1">
            <a:off x="4781520" y="2631240"/>
            <a:ext cx="1619280" cy="360"/>
          </a:xfrm>
          <a:prstGeom prst="line">
            <a:avLst/>
          </a:prstGeom>
          <a:ln w="19050" cap="rnd">
            <a:solidFill>
              <a:srgbClr val="333333"/>
            </a:solidFill>
            <a:prstDash val="sysDot"/>
            <a:round/>
            <a:head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Line 13"/>
          <p:cNvSpPr/>
          <p:nvPr/>
        </p:nvSpPr>
        <p:spPr>
          <a:xfrm>
            <a:off x="6457680" y="2628720"/>
            <a:ext cx="360" cy="1886040"/>
          </a:xfrm>
          <a:prstGeom prst="line">
            <a:avLst/>
          </a:prstGeom>
          <a:ln w="19050" cap="rnd">
            <a:solidFill>
              <a:srgbClr val="333333"/>
            </a:solidFill>
            <a:prstDash val="sysDot"/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Text Box 14"/>
          <p:cNvSpPr/>
          <p:nvPr/>
        </p:nvSpPr>
        <p:spPr>
          <a:xfrm>
            <a:off x="4068360" y="2480040"/>
            <a:ext cx="693720" cy="34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P</a:t>
            </a:r>
            <a:r>
              <a:rPr lang="en-US" sz="1500" b="0" strike="noStrike" spc="-1" baseline="-25000">
                <a:solidFill>
                  <a:srgbClr val="1C2229"/>
                </a:solidFill>
                <a:latin typeface="Calibri"/>
                <a:ea typeface="ＭＳ Ｐゴシック"/>
              </a:rPr>
              <a:t>2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10" name="Text Box 15"/>
          <p:cNvSpPr/>
          <p:nvPr/>
        </p:nvSpPr>
        <p:spPr>
          <a:xfrm>
            <a:off x="4076640" y="2085840"/>
            <a:ext cx="693720" cy="34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P</a:t>
            </a:r>
            <a:r>
              <a:rPr lang="en-US" sz="1500" b="0" strike="noStrike" spc="-1" baseline="-25000">
                <a:solidFill>
                  <a:srgbClr val="1C2229"/>
                </a:solidFill>
                <a:latin typeface="Calibri"/>
                <a:ea typeface="ＭＳ Ｐゴシック"/>
              </a:rPr>
              <a:t>1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11" name="Line 17"/>
          <p:cNvSpPr/>
          <p:nvPr/>
        </p:nvSpPr>
        <p:spPr>
          <a:xfrm>
            <a:off x="4743360" y="4510080"/>
            <a:ext cx="3085920" cy="36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Line 18"/>
          <p:cNvSpPr/>
          <p:nvPr/>
        </p:nvSpPr>
        <p:spPr>
          <a:xfrm flipH="1">
            <a:off x="4800600" y="2228760"/>
            <a:ext cx="1104840" cy="360"/>
          </a:xfrm>
          <a:prstGeom prst="line">
            <a:avLst/>
          </a:prstGeom>
          <a:ln w="19050" cap="rnd">
            <a:solidFill>
              <a:srgbClr val="333333"/>
            </a:solidFill>
            <a:prstDash val="sysDot"/>
            <a:round/>
            <a:head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Line 19"/>
          <p:cNvSpPr/>
          <p:nvPr/>
        </p:nvSpPr>
        <p:spPr>
          <a:xfrm flipH="1" flipV="1">
            <a:off x="4759920" y="1167840"/>
            <a:ext cx="1855080" cy="3118320"/>
          </a:xfrm>
          <a:prstGeom prst="line">
            <a:avLst/>
          </a:prstGeom>
          <a:ln w="57150">
            <a:solidFill>
              <a:srgbClr val="37474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Text Box 20"/>
          <p:cNvSpPr/>
          <p:nvPr/>
        </p:nvSpPr>
        <p:spPr>
          <a:xfrm>
            <a:off x="6564960" y="4185000"/>
            <a:ext cx="571320" cy="22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37474F"/>
                </a:solidFill>
                <a:latin typeface="Calibri"/>
                <a:ea typeface="ＭＳ Ｐゴシック"/>
              </a:rPr>
              <a:t>MR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15" name="Text Box 21"/>
          <p:cNvSpPr/>
          <p:nvPr/>
        </p:nvSpPr>
        <p:spPr>
          <a:xfrm>
            <a:off x="5772240" y="4467240"/>
            <a:ext cx="480600" cy="34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</a:t>
            </a:r>
            <a:r>
              <a:rPr lang="en-US" sz="1500" b="0" strike="noStrike" spc="-1" baseline="-25000">
                <a:solidFill>
                  <a:srgbClr val="1C2229"/>
                </a:solidFill>
                <a:latin typeface="Calibri"/>
                <a:ea typeface="ＭＳ Ｐゴシック"/>
              </a:rPr>
              <a:t>1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143000" y="279360"/>
            <a:ext cx="6857640" cy="514080"/>
          </a:xfrm>
          <a:prstGeom prst="rect">
            <a:avLst/>
          </a:prstGeom>
          <a:noFill/>
          <a:ln w="0">
            <a:noFill/>
          </a:ln>
        </p:spPr>
        <p:txBody>
          <a:bodyPr lIns="69120" tIns="34560" rIns="69120" bIns="34560" anchor="ctr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rgbClr val="1C2229"/>
                </a:solidFill>
                <a:latin typeface="Raleway"/>
              </a:rPr>
              <a:t>Marginal Revenue of a Price Maker</a:t>
            </a:r>
            <a:endParaRPr lang="en-US" sz="33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17" name="Line 23"/>
          <p:cNvSpPr/>
          <p:nvPr/>
        </p:nvSpPr>
        <p:spPr>
          <a:xfrm flipH="1" flipV="1">
            <a:off x="4743360" y="1143000"/>
            <a:ext cx="2514600" cy="2171520"/>
          </a:xfrm>
          <a:prstGeom prst="line">
            <a:avLst/>
          </a:prstGeom>
          <a:ln w="57150">
            <a:solidFill>
              <a:srgbClr val="37474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Oval 24"/>
          <p:cNvSpPr/>
          <p:nvPr/>
        </p:nvSpPr>
        <p:spPr>
          <a:xfrm>
            <a:off x="6409080" y="2571840"/>
            <a:ext cx="96120" cy="9612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E64F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Oval 26"/>
          <p:cNvSpPr/>
          <p:nvPr/>
        </p:nvSpPr>
        <p:spPr>
          <a:xfrm>
            <a:off x="5929200" y="2171880"/>
            <a:ext cx="96120" cy="9612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E64F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Text Box 27"/>
          <p:cNvSpPr/>
          <p:nvPr/>
        </p:nvSpPr>
        <p:spPr>
          <a:xfrm>
            <a:off x="6212520" y="4466160"/>
            <a:ext cx="514080" cy="34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</a:t>
            </a:r>
            <a:r>
              <a:rPr lang="en-US" sz="1500" b="0" strike="noStrike" spc="-1" baseline="-25000">
                <a:solidFill>
                  <a:srgbClr val="1C2229"/>
                </a:solidFill>
                <a:latin typeface="Calibri"/>
                <a:ea typeface="ＭＳ Ｐゴシック"/>
              </a:rPr>
              <a:t>2</a:t>
            </a:r>
            <a:endParaRPr lang="en-US" sz="1500" b="0" strike="noStrike" spc="-1">
              <a:latin typeface="Arial"/>
            </a:endParaRPr>
          </a:p>
        </p:txBody>
      </p:sp>
      <p:grpSp>
        <p:nvGrpSpPr>
          <p:cNvPr id="521" name="Group 28"/>
          <p:cNvGrpSpPr/>
          <p:nvPr/>
        </p:nvGrpSpPr>
        <p:grpSpPr>
          <a:xfrm>
            <a:off x="5019840" y="800280"/>
            <a:ext cx="1390320" cy="1599840"/>
            <a:chOff x="5019840" y="800280"/>
            <a:chExt cx="1390320" cy="1599840"/>
          </a:xfrm>
        </p:grpSpPr>
        <p:sp>
          <p:nvSpPr>
            <p:cNvPr id="522" name="Rectangle 29"/>
            <p:cNvSpPr/>
            <p:nvPr/>
          </p:nvSpPr>
          <p:spPr>
            <a:xfrm>
              <a:off x="5019840" y="800280"/>
              <a:ext cx="1390320" cy="39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70000"/>
                </a:lnSpc>
                <a:buNone/>
                <a:tabLst>
                  <a:tab pos="0" algn="l"/>
                </a:tabLst>
              </a:pPr>
              <a:r>
                <a:rPr lang="en-US" sz="1430" b="0" strike="noStrike" spc="-1">
                  <a:solidFill>
                    <a:srgbClr val="FF3300"/>
                  </a:solidFill>
                  <a:latin typeface="Times New Roman"/>
                  <a:ea typeface="MS PGothic"/>
                </a:rPr>
                <a:t>The “price” effect</a:t>
              </a:r>
              <a:endParaRPr lang="en-US" sz="1430" b="0" strike="noStrike" spc="-1">
                <a:latin typeface="Arial"/>
              </a:endParaRPr>
            </a:p>
          </p:txBody>
        </p:sp>
        <p:sp>
          <p:nvSpPr>
            <p:cNvPr id="523" name="Line 30"/>
            <p:cNvSpPr/>
            <p:nvPr/>
          </p:nvSpPr>
          <p:spPr>
            <a:xfrm flipH="1">
              <a:off x="5257800" y="1199880"/>
              <a:ext cx="399960" cy="1200240"/>
            </a:xfrm>
            <a:prstGeom prst="line">
              <a:avLst/>
            </a:prstGeom>
            <a:ln w="19050">
              <a:solidFill>
                <a:srgbClr val="1C222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24" name="Group 31"/>
          <p:cNvGrpSpPr/>
          <p:nvPr/>
        </p:nvGrpSpPr>
        <p:grpSpPr>
          <a:xfrm>
            <a:off x="6286320" y="1886040"/>
            <a:ext cx="1562040" cy="1199880"/>
            <a:chOff x="6286320" y="1886040"/>
            <a:chExt cx="1562040" cy="1199880"/>
          </a:xfrm>
        </p:grpSpPr>
        <p:sp>
          <p:nvSpPr>
            <p:cNvPr id="525" name="Rectangle 32"/>
            <p:cNvSpPr/>
            <p:nvPr/>
          </p:nvSpPr>
          <p:spPr>
            <a:xfrm>
              <a:off x="6296040" y="1886040"/>
              <a:ext cx="1552320" cy="39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70000"/>
                </a:lnSpc>
                <a:buNone/>
                <a:tabLst>
                  <a:tab pos="0" algn="l"/>
                </a:tabLst>
              </a:pPr>
              <a:r>
                <a:rPr lang="en-US" sz="1430" b="0" strike="noStrike" spc="-1">
                  <a:solidFill>
                    <a:srgbClr val="CC0099"/>
                  </a:solidFill>
                  <a:latin typeface="Times New Roman"/>
                  <a:ea typeface="MS PGothic"/>
                </a:rPr>
                <a:t>The “output” effect</a:t>
              </a:r>
              <a:endParaRPr lang="en-US" sz="1430" b="0" strike="noStrike" spc="-1">
                <a:latin typeface="Arial"/>
              </a:endParaRPr>
            </a:p>
          </p:txBody>
        </p:sp>
        <p:sp>
          <p:nvSpPr>
            <p:cNvPr id="526" name="Line 33"/>
            <p:cNvSpPr/>
            <p:nvPr/>
          </p:nvSpPr>
          <p:spPr>
            <a:xfrm flipH="1">
              <a:off x="6286320" y="2286000"/>
              <a:ext cx="800280" cy="799920"/>
            </a:xfrm>
            <a:prstGeom prst="line">
              <a:avLst/>
            </a:prstGeom>
            <a:ln w="19050">
              <a:solidFill>
                <a:srgbClr val="1C222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27" name="Line 34"/>
          <p:cNvSpPr/>
          <p:nvPr/>
        </p:nvSpPr>
        <p:spPr>
          <a:xfrm>
            <a:off x="4410000" y="2245320"/>
            <a:ext cx="360" cy="399960"/>
          </a:xfrm>
          <a:prstGeom prst="line">
            <a:avLst/>
          </a:prstGeom>
          <a:ln w="19050">
            <a:solidFill>
              <a:srgbClr val="00A6DA">
                <a:lumMod val="75000"/>
              </a:srgbClr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Line 35"/>
          <p:cNvSpPr/>
          <p:nvPr/>
        </p:nvSpPr>
        <p:spPr>
          <a:xfrm>
            <a:off x="6053040" y="4819320"/>
            <a:ext cx="399960" cy="360"/>
          </a:xfrm>
          <a:prstGeom prst="line">
            <a:avLst/>
          </a:prstGeom>
          <a:ln w="19050">
            <a:solidFill>
              <a:srgbClr val="6B5BB4">
                <a:lumMod val="60000"/>
                <a:lumOff val="40000"/>
              </a:srgbClr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Text Box 36"/>
          <p:cNvSpPr/>
          <p:nvPr/>
        </p:nvSpPr>
        <p:spPr>
          <a:xfrm>
            <a:off x="806040" y="1449720"/>
            <a:ext cx="2937960" cy="276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1C2229"/>
                </a:solidFill>
                <a:latin typeface="Open Sans Light"/>
                <a:ea typeface="Open Sans Light"/>
              </a:rPr>
              <a:t>What happens to MR when the firm lowers the price?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1" strike="noStrike" spc="-1">
                <a:solidFill>
                  <a:srgbClr val="1C2229"/>
                </a:solidFill>
                <a:latin typeface="Open Sans ExtraBold"/>
                <a:ea typeface="Open Sans ExtraBold"/>
              </a:rPr>
              <a:t>Answer: The firms must consider the gains in revenue from additional sales (the “output” effect) versus the losses in revenue (the “price” effect).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0" name="Line 38"/>
          <p:cNvSpPr/>
          <p:nvPr/>
        </p:nvSpPr>
        <p:spPr>
          <a:xfrm>
            <a:off x="4751640" y="971280"/>
            <a:ext cx="360" cy="352800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Freeform 2"/>
          <p:cNvSpPr/>
          <p:nvPr/>
        </p:nvSpPr>
        <p:spPr>
          <a:xfrm>
            <a:off x="5224320" y="963360"/>
            <a:ext cx="2023560" cy="2779920"/>
          </a:xfrm>
          <a:custGeom>
            <a:avLst/>
            <a:gdLst/>
            <a:ahLst/>
            <a:cxnLst/>
            <a:rect l="l" t="t" r="r" b="b"/>
            <a:pathLst>
              <a:path w="1632" h="2352">
                <a:moveTo>
                  <a:pt x="0" y="2352"/>
                </a:moveTo>
                <a:cubicBezTo>
                  <a:pt x="220" y="2228"/>
                  <a:pt x="440" y="2104"/>
                  <a:pt x="672" y="1872"/>
                </a:cubicBezTo>
                <a:cubicBezTo>
                  <a:pt x="904" y="1640"/>
                  <a:pt x="1232" y="1272"/>
                  <a:pt x="1392" y="960"/>
                </a:cubicBezTo>
                <a:cubicBezTo>
                  <a:pt x="1552" y="648"/>
                  <a:pt x="1592" y="324"/>
                  <a:pt x="1632" y="0"/>
                </a:cubicBezTo>
              </a:path>
            </a:pathLst>
          </a:custGeom>
          <a:noFill/>
          <a:ln w="57150">
            <a:solidFill>
              <a:srgbClr val="E88A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Rectangle 3"/>
          <p:cNvSpPr/>
          <p:nvPr/>
        </p:nvSpPr>
        <p:spPr>
          <a:xfrm>
            <a:off x="4760280" y="2082240"/>
            <a:ext cx="1455840" cy="477000"/>
          </a:xfrm>
          <a:prstGeom prst="rect">
            <a:avLst/>
          </a:prstGeom>
          <a:solidFill>
            <a:srgbClr val="92D050">
              <a:alpha val="5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Text Box 4"/>
          <p:cNvSpPr/>
          <p:nvPr/>
        </p:nvSpPr>
        <p:spPr>
          <a:xfrm>
            <a:off x="7615080" y="2712240"/>
            <a:ext cx="385560" cy="28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37474F"/>
                </a:solidFill>
                <a:latin typeface="Calibri"/>
                <a:ea typeface="ＭＳ Ｐゴシック"/>
              </a:rPr>
              <a:t>D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534" name="Text Box 5"/>
          <p:cNvSpPr/>
          <p:nvPr/>
        </p:nvSpPr>
        <p:spPr>
          <a:xfrm>
            <a:off x="4218480" y="758520"/>
            <a:ext cx="590040" cy="24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7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Price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35" name="Text Box 6"/>
          <p:cNvSpPr/>
          <p:nvPr/>
        </p:nvSpPr>
        <p:spPr>
          <a:xfrm>
            <a:off x="7043760" y="4562640"/>
            <a:ext cx="1142640" cy="24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Quantity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36" name="Text Box 8"/>
          <p:cNvSpPr/>
          <p:nvPr/>
        </p:nvSpPr>
        <p:spPr>
          <a:xfrm>
            <a:off x="4438800" y="1943280"/>
            <a:ext cx="3128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P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37" name="Line 9"/>
          <p:cNvSpPr/>
          <p:nvPr/>
        </p:nvSpPr>
        <p:spPr>
          <a:xfrm>
            <a:off x="4743360" y="4510080"/>
            <a:ext cx="3085920" cy="36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Line 10"/>
          <p:cNvSpPr/>
          <p:nvPr/>
        </p:nvSpPr>
        <p:spPr>
          <a:xfrm flipH="1">
            <a:off x="4767120" y="2082240"/>
            <a:ext cx="1405080" cy="360"/>
          </a:xfrm>
          <a:prstGeom prst="line">
            <a:avLst/>
          </a:prstGeom>
          <a:ln w="19050" cap="rnd">
            <a:solidFill>
              <a:srgbClr val="000000"/>
            </a:solidFill>
            <a:prstDash val="sysDot"/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Line 11"/>
          <p:cNvSpPr/>
          <p:nvPr/>
        </p:nvSpPr>
        <p:spPr>
          <a:xfrm flipH="1" flipV="1">
            <a:off x="4759920" y="1143000"/>
            <a:ext cx="2583720" cy="3232440"/>
          </a:xfrm>
          <a:prstGeom prst="line">
            <a:avLst/>
          </a:prstGeom>
          <a:ln w="57150">
            <a:solidFill>
              <a:srgbClr val="FE895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Text Box 12"/>
          <p:cNvSpPr/>
          <p:nvPr/>
        </p:nvSpPr>
        <p:spPr>
          <a:xfrm>
            <a:off x="7243920" y="4217400"/>
            <a:ext cx="742680" cy="28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E8954"/>
                </a:solidFill>
                <a:latin typeface="Times New Roman"/>
                <a:ea typeface="MS PGothic"/>
              </a:rPr>
              <a:t>MR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541" name="Line 13"/>
          <p:cNvSpPr/>
          <p:nvPr/>
        </p:nvSpPr>
        <p:spPr>
          <a:xfrm flipH="1" flipV="1">
            <a:off x="4743360" y="1143000"/>
            <a:ext cx="2957400" cy="1928520"/>
          </a:xfrm>
          <a:prstGeom prst="line">
            <a:avLst/>
          </a:prstGeom>
          <a:ln w="57150">
            <a:solidFill>
              <a:srgbClr val="37474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Text Box 15"/>
          <p:cNvSpPr/>
          <p:nvPr/>
        </p:nvSpPr>
        <p:spPr>
          <a:xfrm>
            <a:off x="5977080" y="4457880"/>
            <a:ext cx="51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359720" y="126360"/>
            <a:ext cx="6341040" cy="616320"/>
          </a:xfrm>
          <a:prstGeom prst="rect">
            <a:avLst/>
          </a:prstGeom>
          <a:noFill/>
          <a:ln w="0">
            <a:noFill/>
          </a:ln>
        </p:spPr>
        <p:txBody>
          <a:bodyPr lIns="69120" tIns="34560" rIns="69120" bIns="3456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rgbClr val="1C2229"/>
                </a:solidFill>
                <a:latin typeface="Open Sans Light"/>
              </a:rPr>
              <a:t>Monopoly Profit</a:t>
            </a:r>
            <a:endParaRPr lang="en-US" sz="3300" b="0" strike="noStrike" spc="-1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44" name="Freeform 17"/>
          <p:cNvSpPr/>
          <p:nvPr/>
        </p:nvSpPr>
        <p:spPr>
          <a:xfrm>
            <a:off x="5143680" y="1047600"/>
            <a:ext cx="2685600" cy="1580760"/>
          </a:xfrm>
          <a:custGeom>
            <a:avLst/>
            <a:gdLst/>
            <a:ahLst/>
            <a:cxnLst/>
            <a:rect l="l" t="t" r="r" b="b"/>
            <a:pathLst>
              <a:path w="2352" h="1008">
                <a:moveTo>
                  <a:pt x="0" y="0"/>
                </a:moveTo>
                <a:cubicBezTo>
                  <a:pt x="88" y="168"/>
                  <a:pt x="176" y="336"/>
                  <a:pt x="288" y="480"/>
                </a:cubicBezTo>
                <a:cubicBezTo>
                  <a:pt x="400" y="624"/>
                  <a:pt x="512" y="776"/>
                  <a:pt x="672" y="864"/>
                </a:cubicBezTo>
                <a:cubicBezTo>
                  <a:pt x="832" y="952"/>
                  <a:pt x="1064" y="1008"/>
                  <a:pt x="1248" y="1008"/>
                </a:cubicBezTo>
                <a:cubicBezTo>
                  <a:pt x="1432" y="1008"/>
                  <a:pt x="1592" y="952"/>
                  <a:pt x="1776" y="864"/>
                </a:cubicBezTo>
                <a:cubicBezTo>
                  <a:pt x="1960" y="776"/>
                  <a:pt x="2156" y="628"/>
                  <a:pt x="2352" y="480"/>
                </a:cubicBezTo>
              </a:path>
            </a:pathLst>
          </a:custGeom>
          <a:noFill/>
          <a:ln w="57150">
            <a:solidFill>
              <a:srgbClr val="CC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Text Box 19"/>
          <p:cNvSpPr/>
          <p:nvPr/>
        </p:nvSpPr>
        <p:spPr>
          <a:xfrm>
            <a:off x="6948360" y="709560"/>
            <a:ext cx="856800" cy="28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A6DA"/>
                </a:solidFill>
                <a:latin typeface="Calibri"/>
                <a:ea typeface="ＭＳ Ｐゴシック"/>
              </a:rPr>
              <a:t>MC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546" name="Text Box 20"/>
          <p:cNvSpPr/>
          <p:nvPr/>
        </p:nvSpPr>
        <p:spPr>
          <a:xfrm>
            <a:off x="7315200" y="1534680"/>
            <a:ext cx="742680" cy="28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CC0099"/>
                </a:solidFill>
                <a:latin typeface="Calibri"/>
                <a:ea typeface="ＭＳ Ｐゴシック"/>
              </a:rPr>
              <a:t>ATC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547" name="Text Box 21"/>
          <p:cNvSpPr/>
          <p:nvPr/>
        </p:nvSpPr>
        <p:spPr>
          <a:xfrm>
            <a:off x="4205160" y="2371680"/>
            <a:ext cx="5414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ATC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48" name="Line 22"/>
          <p:cNvSpPr/>
          <p:nvPr/>
        </p:nvSpPr>
        <p:spPr>
          <a:xfrm flipH="1">
            <a:off x="4767120" y="2574000"/>
            <a:ext cx="1449000" cy="360"/>
          </a:xfrm>
          <a:prstGeom prst="line">
            <a:avLst/>
          </a:prstGeom>
          <a:ln w="19050" cap="rnd">
            <a:solidFill>
              <a:srgbClr val="000000"/>
            </a:solidFill>
            <a:prstDash val="sysDot"/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Text Box 24"/>
          <p:cNvSpPr/>
          <p:nvPr/>
        </p:nvSpPr>
        <p:spPr>
          <a:xfrm>
            <a:off x="1359720" y="1542960"/>
            <a:ext cx="2672640" cy="74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8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 Light"/>
                <a:ea typeface="ＭＳ Ｐゴシック"/>
              </a:rPr>
              <a:t>Firms maximize profits by producing where</a:t>
            </a:r>
            <a:r>
              <a:rPr lang="en-US" sz="1800" b="0" strike="noStrike" spc="-1">
                <a:solidFill>
                  <a:srgbClr val="1C2229"/>
                </a:solidFill>
                <a:latin typeface="Calibri Light"/>
                <a:ea typeface="ＭＳ Ｐゴシック"/>
              </a:rPr>
              <a:t> </a:t>
            </a:r>
            <a:r>
              <a:rPr lang="en-US" sz="1800" b="1" i="1" strike="noStrike" spc="-1">
                <a:solidFill>
                  <a:srgbClr val="FE8954"/>
                </a:solidFill>
                <a:latin typeface="Calibri Light"/>
                <a:ea typeface="ＭＳ Ｐゴシック"/>
              </a:rPr>
              <a:t>MR</a:t>
            </a:r>
            <a:r>
              <a:rPr lang="en-US" sz="1800" b="1" i="1" strike="noStrike" spc="-1">
                <a:solidFill>
                  <a:srgbClr val="FF3300"/>
                </a:solidFill>
                <a:latin typeface="Calibri Light"/>
                <a:ea typeface="ＭＳ Ｐゴシック"/>
              </a:rPr>
              <a:t> </a:t>
            </a:r>
            <a:r>
              <a:rPr lang="en-US" sz="1800" b="0" strike="noStrike" spc="-1">
                <a:solidFill>
                  <a:srgbClr val="FF3300"/>
                </a:solidFill>
                <a:latin typeface="Calibri Light"/>
                <a:ea typeface="ＭＳ Ｐゴシック"/>
              </a:rPr>
              <a:t>= </a:t>
            </a:r>
            <a:r>
              <a:rPr lang="en-US" sz="1800" b="1" i="1" strike="noStrike" spc="-1">
                <a:solidFill>
                  <a:srgbClr val="00A6DA"/>
                </a:solidFill>
                <a:latin typeface="Calibri Light"/>
                <a:ea typeface="ＭＳ Ｐゴシック"/>
              </a:rPr>
              <a:t>MC</a:t>
            </a:r>
            <a:r>
              <a:rPr lang="en-US" sz="1800" b="0" strike="noStrike" spc="-1">
                <a:solidFill>
                  <a:srgbClr val="000000"/>
                </a:solidFill>
                <a:latin typeface="Calibri Light"/>
                <a:ea typeface="ＭＳ Ｐゴシック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0" name="Text Box 28"/>
          <p:cNvSpPr/>
          <p:nvPr/>
        </p:nvSpPr>
        <p:spPr>
          <a:xfrm>
            <a:off x="1355040" y="2576520"/>
            <a:ext cx="2611800" cy="151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8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Along the dashed line at q, D is above ATC. Therefore, the firm makes the </a:t>
            </a:r>
            <a:r>
              <a:rPr lang="en-US" sz="18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profit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in the </a:t>
            </a:r>
            <a:r>
              <a:rPr lang="en-US" sz="1800" b="0" strike="noStrike" spc="-1">
                <a:solidFill>
                  <a:srgbClr val="893A75"/>
                </a:solidFill>
                <a:latin typeface="Calibri"/>
                <a:ea typeface="ＭＳ Ｐゴシック"/>
              </a:rPr>
              <a:t>green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 rectangle.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51" name="Line 34"/>
          <p:cNvSpPr/>
          <p:nvPr/>
        </p:nvSpPr>
        <p:spPr>
          <a:xfrm>
            <a:off x="4751640" y="971280"/>
            <a:ext cx="360" cy="352800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Straight Connector 34"/>
          <p:cNvSpPr/>
          <p:nvPr/>
        </p:nvSpPr>
        <p:spPr>
          <a:xfrm>
            <a:off x="6223320" y="2093040"/>
            <a:ext cx="10440" cy="2364480"/>
          </a:xfrm>
          <a:prstGeom prst="line">
            <a:avLst/>
          </a:prstGeom>
          <a:ln>
            <a:solidFill>
              <a:srgbClr val="FE895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Text Box 12"/>
          <p:cNvSpPr/>
          <p:nvPr/>
        </p:nvSpPr>
        <p:spPr>
          <a:xfrm>
            <a:off x="5094720" y="2211120"/>
            <a:ext cx="8568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6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profit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554" name="Group 28"/>
          <p:cNvGrpSpPr/>
          <p:nvPr/>
        </p:nvGrpSpPr>
        <p:grpSpPr>
          <a:xfrm>
            <a:off x="5033880" y="2602800"/>
            <a:ext cx="1092240" cy="459000"/>
            <a:chOff x="5033880" y="2602800"/>
            <a:chExt cx="1092240" cy="459000"/>
          </a:xfrm>
        </p:grpSpPr>
        <p:sp>
          <p:nvSpPr>
            <p:cNvPr id="555" name="Rectangle 29"/>
            <p:cNvSpPr/>
            <p:nvPr/>
          </p:nvSpPr>
          <p:spPr>
            <a:xfrm>
              <a:off x="5033880" y="2602800"/>
              <a:ext cx="956160" cy="383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n-US" sz="1500" b="0" i="1" strike="noStrike" spc="-1">
                  <a:solidFill>
                    <a:srgbClr val="FE8954"/>
                  </a:solidFill>
                  <a:latin typeface="Calibri Light"/>
                  <a:ea typeface="ＭＳ Ｐゴシック"/>
                </a:rPr>
                <a:t>MR</a:t>
              </a:r>
              <a:r>
                <a:rPr lang="en-US" sz="1500" b="0" strike="noStrike" spc="-1">
                  <a:solidFill>
                    <a:srgbClr val="1C2229"/>
                  </a:solidFill>
                  <a:latin typeface="Calibri Light"/>
                  <a:ea typeface="ＭＳ Ｐゴシック"/>
                </a:rPr>
                <a:t> </a:t>
              </a:r>
              <a:r>
                <a:rPr lang="en-US" sz="1500" b="0" strike="noStrike" spc="-1">
                  <a:solidFill>
                    <a:srgbClr val="FF0000"/>
                  </a:solidFill>
                  <a:latin typeface="Calibri Light"/>
                  <a:ea typeface="ＭＳ Ｐゴシック"/>
                </a:rPr>
                <a:t>=</a:t>
              </a:r>
              <a:r>
                <a:rPr lang="en-US" sz="1500" b="0" i="1" strike="noStrike" spc="-1">
                  <a:solidFill>
                    <a:srgbClr val="1C2229"/>
                  </a:solidFill>
                  <a:latin typeface="Calibri Light"/>
                  <a:ea typeface="ＭＳ Ｐゴシック"/>
                </a:rPr>
                <a:t> </a:t>
              </a:r>
              <a:r>
                <a:rPr lang="en-US" sz="1500" b="0" i="1" strike="noStrike" spc="-1">
                  <a:solidFill>
                    <a:srgbClr val="FFB33B"/>
                  </a:solidFill>
                  <a:latin typeface="Calibri Light"/>
                  <a:ea typeface="ＭＳ Ｐゴシック"/>
                </a:rPr>
                <a:t>MC</a:t>
              </a:r>
              <a:endParaRPr lang="en-US" sz="1500" b="0" strike="noStrike" spc="-1">
                <a:latin typeface="Arial"/>
              </a:endParaRPr>
            </a:p>
          </p:txBody>
        </p:sp>
        <p:sp>
          <p:nvSpPr>
            <p:cNvPr id="556" name="Freeform 30"/>
            <p:cNvSpPr/>
            <p:nvPr/>
          </p:nvSpPr>
          <p:spPr>
            <a:xfrm rot="21244800">
              <a:off x="5490720" y="2871360"/>
              <a:ext cx="628560" cy="158040"/>
            </a:xfrm>
            <a:custGeom>
              <a:avLst/>
              <a:gdLst/>
              <a:ahLst/>
              <a:cxnLst/>
              <a:rect l="l" t="t" r="r" b="b"/>
              <a:pathLst>
                <a:path w="480" h="480">
                  <a:moveTo>
                    <a:pt x="48" y="0"/>
                  </a:moveTo>
                  <a:cubicBezTo>
                    <a:pt x="24" y="84"/>
                    <a:pt x="0" y="168"/>
                    <a:pt x="48" y="240"/>
                  </a:cubicBezTo>
                  <a:cubicBezTo>
                    <a:pt x="96" y="312"/>
                    <a:pt x="264" y="392"/>
                    <a:pt x="336" y="432"/>
                  </a:cubicBezTo>
                  <a:cubicBezTo>
                    <a:pt x="408" y="472"/>
                    <a:pt x="444" y="476"/>
                    <a:pt x="480" y="480"/>
                  </a:cubicBezTo>
                </a:path>
              </a:pathLst>
            </a:custGeom>
            <a:noFill/>
            <a:ln w="12700">
              <a:solidFill>
                <a:srgbClr val="1C2229"/>
              </a:solidFill>
              <a:round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Effect">
                      <p:stCondLst>
                        <p:cond delay="indefinite"/>
                      </p:stCondLst>
                      <p:childTnLst>
                        <p:par>
                          <p:cTn id="10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10"/>
          <p:cNvSpPr/>
          <p:nvPr/>
        </p:nvSpPr>
        <p:spPr>
          <a:xfrm>
            <a:off x="600120" y="573480"/>
            <a:ext cx="7943400" cy="4013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TextBox 11"/>
          <p:cNvSpPr/>
          <p:nvPr/>
        </p:nvSpPr>
        <p:spPr>
          <a:xfrm>
            <a:off x="690840" y="872280"/>
            <a:ext cx="7762320" cy="210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7030A0"/>
                </a:solidFill>
                <a:latin typeface="Raleway SemiBold"/>
                <a:ea typeface="MS PGothic"/>
              </a:rPr>
              <a:t>TPS:</a:t>
            </a:r>
            <a:r>
              <a:rPr lang="en-US" sz="1800" b="1" strike="noStrike" spc="-1">
                <a:solidFill>
                  <a:srgbClr val="FFFFFF"/>
                </a:solidFill>
                <a:latin typeface="Raleway SemiBold"/>
                <a:ea typeface="MS PGothic"/>
              </a:rPr>
              <a:t> H&amp;R Block has estimated the demand and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Raleway SemiBold"/>
                <a:ea typeface="MS PGothic"/>
              </a:rPr>
              <a:t>marginal revenue for tax preparation services.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Raleway SemiBold"/>
                <a:ea typeface="MS PGothic"/>
              </a:rPr>
              <a:t>P = 100 - 5Q and MR = 20 - 2Q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Raleway SemiBold"/>
                <a:ea typeface="MS PGothic"/>
              </a:rPr>
              <a:t>The MC of preparing a client’s taxes is 4.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Box 3"/>
          <p:cNvSpPr/>
          <p:nvPr/>
        </p:nvSpPr>
        <p:spPr>
          <a:xfrm>
            <a:off x="1101960" y="94284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00A6DA"/>
                </a:solidFill>
                <a:latin typeface="Raleway ExtraBold"/>
                <a:ea typeface="MS PGothic"/>
              </a:rPr>
              <a:t>Defects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of Monopoly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60" name="TextBox 5"/>
          <p:cNvSpPr/>
          <p:nvPr/>
        </p:nvSpPr>
        <p:spPr>
          <a:xfrm>
            <a:off x="1101960" y="2504880"/>
            <a:ext cx="2520360" cy="15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A reduction in the competitiveness of a market limits the options available to consumers.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61" name="Picture 4" descr="750+ [HQ] Glasses Pictures | Download Free Images on Unsplash"/>
          <p:cNvPicPr/>
          <p:nvPr/>
        </p:nvPicPr>
        <p:blipFill>
          <a:blip r:embed="rId3"/>
          <a:srcRect l="17626" r="17626"/>
          <a:stretch/>
        </p:blipFill>
        <p:spPr>
          <a:xfrm>
            <a:off x="4572000" y="457200"/>
            <a:ext cx="4105080" cy="42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Box 3"/>
          <p:cNvSpPr/>
          <p:nvPr/>
        </p:nvSpPr>
        <p:spPr>
          <a:xfrm>
            <a:off x="1101960" y="94284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00A6DA"/>
                </a:solidFill>
                <a:latin typeface="Raleway ExtraBold"/>
                <a:ea typeface="MS PGothic"/>
              </a:rPr>
              <a:t>Defects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of Monopoly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63" name="TextBox 5"/>
          <p:cNvSpPr/>
          <p:nvPr/>
        </p:nvSpPr>
        <p:spPr>
          <a:xfrm>
            <a:off x="1101960" y="2094840"/>
            <a:ext cx="2625840" cy="21338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The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signaling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mechanism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,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which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would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ordinarily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encourage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competition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and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eliminate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excessive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profits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,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is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broken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since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the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monopolist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enjoys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high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barriers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to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entry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564" name="Picture Placeholder 6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cxn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Box 3"/>
          <p:cNvSpPr/>
          <p:nvPr/>
        </p:nvSpPr>
        <p:spPr>
          <a:xfrm>
            <a:off x="1101960" y="94284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00A6DA"/>
                </a:solidFill>
                <a:latin typeface="Raleway ExtraBold"/>
                <a:ea typeface="MS PGothic"/>
              </a:rPr>
              <a:t>Defects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of Monopoly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66" name="TextBox 5"/>
          <p:cNvSpPr/>
          <p:nvPr/>
        </p:nvSpPr>
        <p:spPr>
          <a:xfrm>
            <a:off x="1101960" y="2571840"/>
            <a:ext cx="2664720" cy="9520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Prices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are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higher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and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output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is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lower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than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under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perfect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competition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567" name="Picture Placeholder 7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cxn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Isosceles Triangle 1"/>
          <p:cNvSpPr/>
          <p:nvPr/>
        </p:nvSpPr>
        <p:spPr>
          <a:xfrm rot="5400000">
            <a:off x="5670360" y="2781720"/>
            <a:ext cx="672120" cy="325440"/>
          </a:xfrm>
          <a:prstGeom prst="triangle">
            <a:avLst>
              <a:gd name="adj" fmla="val 47577"/>
            </a:avLst>
          </a:prstGeom>
          <a:solidFill>
            <a:srgbClr val="FFFF00"/>
          </a:solidFill>
          <a:ln>
            <a:solidFill>
              <a:srgbClr val="BB6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1228680" y="492840"/>
            <a:ext cx="6857640" cy="856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1600" b="0" strike="noStrike" spc="-1" dirty="0">
                <a:solidFill>
                  <a:srgbClr val="1C2229"/>
                </a:solidFill>
                <a:latin typeface="Open Sans Light"/>
              </a:rPr>
              <a:t>Prices are higher and output is </a:t>
            </a:r>
            <a:r>
              <a:rPr lang="en-US" sz="1600" b="1" spc="-1" dirty="0">
                <a:solidFill>
                  <a:srgbClr val="1C2229"/>
                </a:solidFill>
                <a:latin typeface="Open Sans Light"/>
              </a:rPr>
              <a:t>lower </a:t>
            </a:r>
            <a:r>
              <a:rPr lang="en-US" sz="1600" b="0" strike="noStrike" spc="-1" dirty="0">
                <a:solidFill>
                  <a:srgbClr val="1C2229"/>
                </a:solidFill>
                <a:latin typeface="Open Sans Light"/>
              </a:rPr>
              <a:t>than under perfect competition.</a:t>
            </a:r>
            <a:endParaRPr lang="en-US" sz="1600" b="0" strike="noStrike" spc="-1" dirty="0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70" name="Rectangle 1027"/>
          <p:cNvSpPr/>
          <p:nvPr/>
        </p:nvSpPr>
        <p:spPr>
          <a:xfrm>
            <a:off x="2486160" y="4538520"/>
            <a:ext cx="217152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Line 1028"/>
          <p:cNvSpPr/>
          <p:nvPr/>
        </p:nvSpPr>
        <p:spPr>
          <a:xfrm>
            <a:off x="1887120" y="1583280"/>
            <a:ext cx="360" cy="261216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Line 1029"/>
          <p:cNvSpPr/>
          <p:nvPr/>
        </p:nvSpPr>
        <p:spPr>
          <a:xfrm>
            <a:off x="1872720" y="4189680"/>
            <a:ext cx="2659680" cy="36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Rectangle 1030"/>
          <p:cNvSpPr/>
          <p:nvPr/>
        </p:nvSpPr>
        <p:spPr>
          <a:xfrm>
            <a:off x="3809880" y="3130200"/>
            <a:ext cx="184320" cy="369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Text Box 1032"/>
          <p:cNvSpPr/>
          <p:nvPr/>
        </p:nvSpPr>
        <p:spPr>
          <a:xfrm>
            <a:off x="4048200" y="2778840"/>
            <a:ext cx="773640" cy="2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350" b="0" i="1" strike="noStrike" spc="-1">
                <a:solidFill>
                  <a:srgbClr val="FE8954"/>
                </a:solidFill>
                <a:latin typeface="Arial"/>
                <a:ea typeface="MS PGothic"/>
              </a:rPr>
              <a:t>d = MR</a:t>
            </a:r>
            <a:endParaRPr lang="en-US" sz="1350" b="0" strike="noStrike" spc="-1">
              <a:latin typeface="Arial"/>
            </a:endParaRPr>
          </a:p>
        </p:txBody>
      </p:sp>
      <p:sp>
        <p:nvSpPr>
          <p:cNvPr id="575" name="Line 1033"/>
          <p:cNvSpPr/>
          <p:nvPr/>
        </p:nvSpPr>
        <p:spPr>
          <a:xfrm>
            <a:off x="1896480" y="2910960"/>
            <a:ext cx="2183760" cy="12960"/>
          </a:xfrm>
          <a:prstGeom prst="line">
            <a:avLst/>
          </a:prstGeom>
          <a:ln w="50800">
            <a:solidFill>
              <a:srgbClr val="FE895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Rectangle 1034"/>
          <p:cNvSpPr/>
          <p:nvPr/>
        </p:nvSpPr>
        <p:spPr>
          <a:xfrm>
            <a:off x="1837080" y="4448160"/>
            <a:ext cx="27273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040" tIns="33480" rIns="68040" bIns="334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35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Pure Competition</a:t>
            </a:r>
            <a:endParaRPr lang="en-US" sz="1350" b="0" strike="noStrike" spc="-1">
              <a:latin typeface="Arial"/>
            </a:endParaRPr>
          </a:p>
        </p:txBody>
      </p:sp>
      <p:sp>
        <p:nvSpPr>
          <p:cNvPr id="577" name="Rectangle 1035"/>
          <p:cNvSpPr/>
          <p:nvPr/>
        </p:nvSpPr>
        <p:spPr>
          <a:xfrm rot="16200000">
            <a:off x="169920" y="2720880"/>
            <a:ext cx="26154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040" tIns="33480" rIns="68040" bIns="334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350" b="0" strike="noStrike" spc="-1">
                <a:solidFill>
                  <a:srgbClr val="1C2229"/>
                </a:solidFill>
                <a:latin typeface="Arial"/>
                <a:ea typeface="MS PGothic"/>
              </a:rPr>
              <a:t>Price per Unit</a:t>
            </a:r>
            <a:endParaRPr lang="en-US" sz="1350" b="0" strike="noStrike" spc="-1">
              <a:latin typeface="Arial"/>
            </a:endParaRPr>
          </a:p>
        </p:txBody>
      </p:sp>
      <p:sp>
        <p:nvSpPr>
          <p:cNvPr id="578" name="Rectangle 1036"/>
          <p:cNvSpPr/>
          <p:nvPr/>
        </p:nvSpPr>
        <p:spPr>
          <a:xfrm>
            <a:off x="5562720" y="4541040"/>
            <a:ext cx="2171520" cy="34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Line 1037"/>
          <p:cNvSpPr/>
          <p:nvPr/>
        </p:nvSpPr>
        <p:spPr>
          <a:xfrm>
            <a:off x="4949280" y="4191840"/>
            <a:ext cx="2659680" cy="36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Rectangle 1038"/>
          <p:cNvSpPr/>
          <p:nvPr/>
        </p:nvSpPr>
        <p:spPr>
          <a:xfrm>
            <a:off x="6886440" y="3132360"/>
            <a:ext cx="184320" cy="369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Rectangle 1039"/>
          <p:cNvSpPr/>
          <p:nvPr/>
        </p:nvSpPr>
        <p:spPr>
          <a:xfrm>
            <a:off x="4942440" y="4448160"/>
            <a:ext cx="27180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040" tIns="33480" rIns="68040" bIns="3348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35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Monopoly</a:t>
            </a:r>
            <a:endParaRPr lang="en-US" sz="1350" b="0" strike="noStrike" spc="-1">
              <a:latin typeface="Arial"/>
            </a:endParaRPr>
          </a:p>
        </p:txBody>
      </p:sp>
      <p:sp>
        <p:nvSpPr>
          <p:cNvPr id="582" name="Line 1043"/>
          <p:cNvSpPr/>
          <p:nvPr/>
        </p:nvSpPr>
        <p:spPr>
          <a:xfrm>
            <a:off x="4963680" y="1583280"/>
            <a:ext cx="360" cy="2614680"/>
          </a:xfrm>
          <a:prstGeom prst="line">
            <a:avLst/>
          </a:prstGeom>
          <a:ln w="38100">
            <a:solidFill>
              <a:srgbClr val="1C222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Text Box 1045"/>
          <p:cNvSpPr/>
          <p:nvPr/>
        </p:nvSpPr>
        <p:spPr>
          <a:xfrm>
            <a:off x="4493880" y="4186080"/>
            <a:ext cx="28152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84" name="Text Box 1046"/>
          <p:cNvSpPr/>
          <p:nvPr/>
        </p:nvSpPr>
        <p:spPr>
          <a:xfrm>
            <a:off x="7625520" y="4164840"/>
            <a:ext cx="28152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1C2229"/>
                </a:solidFill>
                <a:latin typeface="Calibri"/>
                <a:ea typeface="ＭＳ Ｐゴシック"/>
              </a:rPr>
              <a:t>q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85" name="Line 1047"/>
          <p:cNvSpPr/>
          <p:nvPr/>
        </p:nvSpPr>
        <p:spPr>
          <a:xfrm flipV="1">
            <a:off x="2328840" y="2028600"/>
            <a:ext cx="1442880" cy="1771560"/>
          </a:xfrm>
          <a:prstGeom prst="line">
            <a:avLst/>
          </a:prstGeom>
          <a:ln w="5080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Text Box 1048"/>
          <p:cNvSpPr/>
          <p:nvPr/>
        </p:nvSpPr>
        <p:spPr>
          <a:xfrm>
            <a:off x="3764160" y="1837080"/>
            <a:ext cx="82116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FF0000"/>
                </a:solidFill>
                <a:latin typeface="Arial"/>
                <a:ea typeface="ＭＳ Ｐゴシック"/>
              </a:rPr>
              <a:t>S </a:t>
            </a:r>
            <a:r>
              <a:rPr lang="en-US" sz="1500" b="0" strike="noStrike" spc="-1">
                <a:solidFill>
                  <a:srgbClr val="1C2229"/>
                </a:solidFill>
                <a:latin typeface="Arial"/>
                <a:ea typeface="ＭＳ Ｐゴシック"/>
              </a:rPr>
              <a:t>= </a:t>
            </a:r>
            <a:r>
              <a:rPr lang="en-US" sz="1500" b="0" strike="noStrike" spc="-1">
                <a:solidFill>
                  <a:srgbClr val="00A6DA"/>
                </a:solidFill>
                <a:latin typeface="Arial"/>
                <a:ea typeface="ＭＳ Ｐゴシック"/>
              </a:rPr>
              <a:t>MC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87" name="Text Box 1050"/>
          <p:cNvSpPr/>
          <p:nvPr/>
        </p:nvSpPr>
        <p:spPr>
          <a:xfrm>
            <a:off x="6817680" y="3689640"/>
            <a:ext cx="293760" cy="2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350" b="0" strike="noStrike" spc="-1">
                <a:solidFill>
                  <a:srgbClr val="FE8954"/>
                </a:solidFill>
                <a:latin typeface="Arial"/>
                <a:ea typeface="MS PGothic"/>
              </a:rPr>
              <a:t>D</a:t>
            </a:r>
            <a:endParaRPr lang="en-US" sz="1350" b="0" strike="noStrike" spc="-1">
              <a:latin typeface="Arial"/>
            </a:endParaRPr>
          </a:p>
        </p:txBody>
      </p:sp>
      <p:sp>
        <p:nvSpPr>
          <p:cNvPr id="588" name="Line 1051"/>
          <p:cNvSpPr/>
          <p:nvPr/>
        </p:nvSpPr>
        <p:spPr>
          <a:xfrm>
            <a:off x="5361120" y="2089440"/>
            <a:ext cx="1415880" cy="1566720"/>
          </a:xfrm>
          <a:prstGeom prst="line">
            <a:avLst/>
          </a:prstGeom>
          <a:ln w="50800">
            <a:solidFill>
              <a:srgbClr val="FE895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Line 1052"/>
          <p:cNvSpPr/>
          <p:nvPr/>
        </p:nvSpPr>
        <p:spPr>
          <a:xfrm flipV="1">
            <a:off x="5457600" y="1985760"/>
            <a:ext cx="1443240" cy="1771560"/>
          </a:xfrm>
          <a:prstGeom prst="line">
            <a:avLst/>
          </a:prstGeom>
          <a:ln w="5080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Text Box 1053"/>
          <p:cNvSpPr/>
          <p:nvPr/>
        </p:nvSpPr>
        <p:spPr>
          <a:xfrm>
            <a:off x="6893640" y="1865880"/>
            <a:ext cx="82080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FF0000"/>
                </a:solidFill>
                <a:latin typeface="Arial"/>
                <a:ea typeface="ＭＳ Ｐゴシック"/>
              </a:rPr>
              <a:t>S</a:t>
            </a:r>
            <a:r>
              <a:rPr lang="en-US" sz="1500" b="0" strike="noStrike" spc="-1">
                <a:solidFill>
                  <a:srgbClr val="1C2229"/>
                </a:solidFill>
                <a:latin typeface="Arial"/>
                <a:ea typeface="ＭＳ Ｐゴシック"/>
              </a:rPr>
              <a:t> = </a:t>
            </a:r>
            <a:r>
              <a:rPr lang="en-US" sz="1500" b="0" strike="noStrike" spc="-1">
                <a:solidFill>
                  <a:srgbClr val="00A6DA"/>
                </a:solidFill>
                <a:latin typeface="Arial"/>
                <a:ea typeface="ＭＳ Ｐゴシック"/>
              </a:rPr>
              <a:t>MC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91" name="Line 1054"/>
          <p:cNvSpPr/>
          <p:nvPr/>
        </p:nvSpPr>
        <p:spPr>
          <a:xfrm>
            <a:off x="5286240" y="2271600"/>
            <a:ext cx="1014480" cy="1785960"/>
          </a:xfrm>
          <a:prstGeom prst="line">
            <a:avLst/>
          </a:prstGeom>
          <a:ln w="50800">
            <a:solidFill>
              <a:srgbClr val="FE8954">
                <a:lumMod val="60000"/>
                <a:lumOff val="4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Text Box 1055"/>
          <p:cNvSpPr/>
          <p:nvPr/>
        </p:nvSpPr>
        <p:spPr>
          <a:xfrm>
            <a:off x="6320880" y="3823200"/>
            <a:ext cx="4766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FEB898"/>
                </a:solidFill>
                <a:latin typeface="Arial"/>
                <a:ea typeface="ＭＳ Ｐゴシック"/>
              </a:rPr>
              <a:t>MR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93" name="Line 1056"/>
          <p:cNvSpPr/>
          <p:nvPr/>
        </p:nvSpPr>
        <p:spPr>
          <a:xfrm>
            <a:off x="1871640" y="2943000"/>
            <a:ext cx="1171440" cy="360"/>
          </a:xfrm>
          <a:prstGeom prst="line">
            <a:avLst/>
          </a:prstGeom>
          <a:ln w="9525" cap="rnd">
            <a:solidFill>
              <a:srgbClr val="1C2229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Line 1057"/>
          <p:cNvSpPr/>
          <p:nvPr/>
        </p:nvSpPr>
        <p:spPr>
          <a:xfrm>
            <a:off x="4986000" y="2928600"/>
            <a:ext cx="1171800" cy="360"/>
          </a:xfrm>
          <a:prstGeom prst="line">
            <a:avLst/>
          </a:prstGeom>
          <a:ln w="9525" cap="rnd">
            <a:solidFill>
              <a:srgbClr val="1C2229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Line 1058"/>
          <p:cNvSpPr/>
          <p:nvPr/>
        </p:nvSpPr>
        <p:spPr>
          <a:xfrm>
            <a:off x="5843520" y="2643120"/>
            <a:ext cx="360" cy="1514520"/>
          </a:xfrm>
          <a:prstGeom prst="line">
            <a:avLst/>
          </a:prstGeom>
          <a:ln w="9525" cap="rnd">
            <a:solidFill>
              <a:srgbClr val="1C2229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Line 1059"/>
          <p:cNvSpPr/>
          <p:nvPr/>
        </p:nvSpPr>
        <p:spPr>
          <a:xfrm>
            <a:off x="4957560" y="2628720"/>
            <a:ext cx="885960" cy="360"/>
          </a:xfrm>
          <a:prstGeom prst="line">
            <a:avLst/>
          </a:prstGeom>
          <a:ln w="9525" cap="rnd">
            <a:solidFill>
              <a:srgbClr val="1C2229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Line 1060"/>
          <p:cNvSpPr/>
          <p:nvPr/>
        </p:nvSpPr>
        <p:spPr>
          <a:xfrm flipV="1">
            <a:off x="5157720" y="2671560"/>
            <a:ext cx="360" cy="228600"/>
          </a:xfrm>
          <a:prstGeom prst="line">
            <a:avLst/>
          </a:prstGeom>
          <a:ln w="50800">
            <a:solidFill>
              <a:srgbClr val="3399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Line 1061"/>
          <p:cNvSpPr/>
          <p:nvPr/>
        </p:nvSpPr>
        <p:spPr>
          <a:xfrm>
            <a:off x="6129000" y="2957400"/>
            <a:ext cx="360" cy="1228680"/>
          </a:xfrm>
          <a:prstGeom prst="line">
            <a:avLst/>
          </a:prstGeom>
          <a:ln w="9525" cap="rnd">
            <a:solidFill>
              <a:srgbClr val="1C2229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Line 1062"/>
          <p:cNvSpPr/>
          <p:nvPr/>
        </p:nvSpPr>
        <p:spPr>
          <a:xfrm flipH="1">
            <a:off x="5857560" y="3971880"/>
            <a:ext cx="243000" cy="360"/>
          </a:xfrm>
          <a:prstGeom prst="line">
            <a:avLst/>
          </a:prstGeom>
          <a:ln w="50800">
            <a:solidFill>
              <a:srgbClr val="3399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Title 4"/>
          <p:cNvSpPr/>
          <p:nvPr/>
        </p:nvSpPr>
        <p:spPr>
          <a:xfrm>
            <a:off x="1486080" y="171360"/>
            <a:ext cx="6171840" cy="59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1C2229"/>
                </a:solidFill>
                <a:latin typeface="Raleway"/>
                <a:ea typeface="MS PGothic"/>
              </a:rPr>
              <a:t>The Defects of Monopoly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Effect">
                      <p:stCondLst>
                        <p:cond delay="indefinite"/>
                      </p:stCondLst>
                      <p:childTnLst>
                        <p:par>
                          <p:cTn id="9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5"/>
          <p:cNvPicPr/>
          <p:nvPr/>
        </p:nvPicPr>
        <p:blipFill>
          <a:blip r:embed="rId3"/>
          <a:stretch/>
        </p:blipFill>
        <p:spPr>
          <a:xfrm>
            <a:off x="1872720" y="235800"/>
            <a:ext cx="4678200" cy="4671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Box 3"/>
          <p:cNvSpPr/>
          <p:nvPr/>
        </p:nvSpPr>
        <p:spPr>
          <a:xfrm>
            <a:off x="1101960" y="94284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00A6DA"/>
                </a:solidFill>
                <a:latin typeface="Raleway ExtraBold"/>
                <a:ea typeface="MS PGothic"/>
              </a:rPr>
              <a:t>Defects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of Monopoly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02" name="TextBox 5"/>
          <p:cNvSpPr/>
          <p:nvPr/>
        </p:nvSpPr>
        <p:spPr>
          <a:xfrm>
            <a:off x="1101960" y="2571840"/>
            <a:ext cx="2664720" cy="12474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Firm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often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engage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in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rent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seeking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,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which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b="0" strike="noStrike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is</a:t>
            </a:r>
            <a:r>
              <a:rPr lang="id-ID" sz="1600" b="0" strike="noStrike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an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unhealthy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comptetition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to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become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a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 </a:t>
            </a:r>
            <a:r>
              <a:rPr lang="id-ID" sz="1600" spc="-1" dirty="0" err="1">
                <a:solidFill>
                  <a:srgbClr val="FFFFFF"/>
                </a:solidFill>
                <a:latin typeface="Raleway Light"/>
                <a:ea typeface="Open Sans Light"/>
              </a:rPr>
              <a:t>monopolist</a:t>
            </a:r>
            <a:r>
              <a:rPr lang="id-ID" sz="1600" spc="-1" dirty="0">
                <a:solidFill>
                  <a:srgbClr val="FFFFFF"/>
                </a:solidFill>
                <a:latin typeface="Raleway Light"/>
                <a:ea typeface="Open Sans Light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03" name="Picture 2" descr="Are you swiping away money? These simple tips can help you get control of  your spending"/>
          <p:cNvPicPr/>
          <p:nvPr/>
        </p:nvPicPr>
        <p:blipFill>
          <a:blip r:embed="rId3"/>
          <a:srcRect l="24628" r="24628"/>
          <a:stretch/>
        </p:blipFill>
        <p:spPr>
          <a:xfrm>
            <a:off x="4572000" y="457200"/>
            <a:ext cx="4105080" cy="42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1143000" y="-7200"/>
            <a:ext cx="685764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rgbClr val="1C2229"/>
                </a:solidFill>
                <a:latin typeface="Open Sans Light"/>
              </a:rPr>
              <a:t>Adam Ruins Rent Seeking</a:t>
            </a:r>
            <a:endParaRPr lang="en-US" sz="3300" b="0" strike="noStrike" spc="-1">
              <a:solidFill>
                <a:srgbClr val="1C2229"/>
              </a:solidFill>
              <a:latin typeface="Arial Narrow"/>
            </a:endParaRPr>
          </a:p>
        </p:txBody>
      </p:sp>
      <p:pic>
        <p:nvPicPr>
          <p:cNvPr id="605" name="Picture 2" descr="Income Tax Return Filing Deadline: What time are taxes due in 2022? | Marca"/>
          <p:cNvPicPr/>
          <p:nvPr/>
        </p:nvPicPr>
        <p:blipFill>
          <a:blip r:embed="rId3"/>
          <a:stretch/>
        </p:blipFill>
        <p:spPr>
          <a:xfrm>
            <a:off x="922680" y="779040"/>
            <a:ext cx="7298640" cy="410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/>
          </p:nvPr>
        </p:nvSpPr>
        <p:spPr>
          <a:xfrm>
            <a:off x="3881880" y="1229400"/>
            <a:ext cx="5028840" cy="3723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1C2229"/>
                </a:solidFill>
                <a:latin typeface="Open Sans Light"/>
              </a:rPr>
              <a:t>This is your chance to earn 10 points. I will award the 10 points to the highest bidder. The only difference between this auction and a standard sealed bid auction is that </a:t>
            </a:r>
            <a:r>
              <a:rPr lang="en-US" sz="2100" b="0" strike="noStrike" spc="-1">
                <a:solidFill>
                  <a:srgbClr val="FF0000"/>
                </a:solidFill>
                <a:latin typeface="Open Sans Light"/>
              </a:rPr>
              <a:t>ALL BIDS must be paid</a:t>
            </a:r>
            <a:r>
              <a:rPr lang="en-US" sz="2100" b="0" strike="noStrike" spc="-1">
                <a:solidFill>
                  <a:srgbClr val="1C2229"/>
                </a:solidFill>
                <a:latin typeface="Open Sans Light"/>
              </a:rPr>
              <a:t>.  This includes losing bids in addition to the winning bid.</a:t>
            </a: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1C2229"/>
                </a:solidFill>
                <a:latin typeface="Open Sans Light"/>
              </a:rPr>
              <a:t>For instance, if the winning bid is 3 points, then the winner earns 10-3 or 7 participation points.  If the second highest bid is 2 points, those points are deducted from your class total, etc…</a:t>
            </a: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2100" b="0" strike="noStrike" spc="-1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title"/>
          </p:nvPr>
        </p:nvSpPr>
        <p:spPr>
          <a:xfrm>
            <a:off x="1598040" y="248040"/>
            <a:ext cx="6171840" cy="856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300" b="1" strike="noStrike" spc="-1">
                <a:solidFill>
                  <a:srgbClr val="7030A0"/>
                </a:solidFill>
                <a:latin typeface="Open Sans Light"/>
              </a:rPr>
              <a:t>TPS:</a:t>
            </a:r>
            <a:r>
              <a:rPr lang="en-US" sz="3300" b="0" strike="noStrike" spc="-1">
                <a:solidFill>
                  <a:srgbClr val="1C2229"/>
                </a:solidFill>
                <a:latin typeface="Open Sans Light"/>
              </a:rPr>
              <a:t> Your chance to rent seek</a:t>
            </a:r>
            <a:endParaRPr lang="en-US" sz="3300" b="0" strike="noStrike" spc="-1">
              <a:solidFill>
                <a:srgbClr val="1C2229"/>
              </a:solidFill>
              <a:latin typeface="Arial Narrow"/>
            </a:endParaRPr>
          </a:p>
        </p:txBody>
      </p:sp>
      <p:pic>
        <p:nvPicPr>
          <p:cNvPr id="608" name="Picture 1"/>
          <p:cNvPicPr/>
          <p:nvPr/>
        </p:nvPicPr>
        <p:blipFill>
          <a:blip r:embed="rId3"/>
          <a:stretch/>
        </p:blipFill>
        <p:spPr>
          <a:xfrm>
            <a:off x="75240" y="1168200"/>
            <a:ext cx="3438720" cy="3846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Box 3"/>
          <p:cNvSpPr/>
          <p:nvPr/>
        </p:nvSpPr>
        <p:spPr>
          <a:xfrm>
            <a:off x="1101960" y="94284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E8954"/>
                </a:solidFill>
                <a:latin typeface="Raleway ExtraBold"/>
                <a:ea typeface="MS PGothic"/>
              </a:rPr>
              <a:t>Solutions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to Monopoly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10" name="TextBox 5"/>
          <p:cNvSpPr/>
          <p:nvPr/>
        </p:nvSpPr>
        <p:spPr>
          <a:xfrm>
            <a:off x="1101960" y="2226240"/>
            <a:ext cx="2664720" cy="27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1. Break up the monopoly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2. Reduce barriers to entry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3. Regulate the market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4. Do nothing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11" name="Picture Placeholder 7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cxn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icture 2"/>
          <p:cNvPicPr/>
          <p:nvPr/>
        </p:nvPicPr>
        <p:blipFill>
          <a:blip r:embed="rId4"/>
          <a:stretch/>
        </p:blipFill>
        <p:spPr>
          <a:xfrm>
            <a:off x="-1933560" y="0"/>
            <a:ext cx="13321440" cy="5266080"/>
          </a:xfrm>
          <a:prstGeom prst="rect">
            <a:avLst/>
          </a:prstGeom>
          <a:ln w="0">
            <a:noFill/>
          </a:ln>
        </p:spPr>
      </p:pic>
      <p:sp>
        <p:nvSpPr>
          <p:cNvPr id="613" name="Rectangle 11"/>
          <p:cNvSpPr/>
          <p:nvPr/>
        </p:nvSpPr>
        <p:spPr>
          <a:xfrm>
            <a:off x="5749920" y="325800"/>
            <a:ext cx="3393720" cy="2567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Rectangle 12"/>
          <p:cNvSpPr/>
          <p:nvPr/>
        </p:nvSpPr>
        <p:spPr>
          <a:xfrm rot="16200000">
            <a:off x="4663800" y="945000"/>
            <a:ext cx="1703880" cy="4669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Rectangle 13"/>
          <p:cNvSpPr/>
          <p:nvPr/>
        </p:nvSpPr>
        <p:spPr>
          <a:xfrm rot="16200000">
            <a:off x="4196160" y="944640"/>
            <a:ext cx="1704240" cy="4669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TextBox 18"/>
          <p:cNvSpPr/>
          <p:nvPr/>
        </p:nvSpPr>
        <p:spPr>
          <a:xfrm>
            <a:off x="6028560" y="454680"/>
            <a:ext cx="2617200" cy="222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3200" b="0" strike="noStrike" spc="-1">
                <a:solidFill>
                  <a:srgbClr val="FFFFFF"/>
                </a:solidFill>
                <a:latin typeface="Raleway Medium"/>
                <a:ea typeface="Open Sans Light"/>
              </a:rPr>
              <a:t>Monopsony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800" b="0" strike="noStrike" spc="-1">
                <a:solidFill>
                  <a:srgbClr val="FFFFFF"/>
                </a:solidFill>
                <a:latin typeface="Raleway Medium"/>
                <a:ea typeface="Open Sans Light"/>
              </a:rPr>
              <a:t>A market with only one buyer 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1800" b="0" strike="noStrike" spc="-1">
                <a:solidFill>
                  <a:srgbClr val="FFFFFF"/>
                </a:solidFill>
                <a:latin typeface="Raleway Medium"/>
                <a:ea typeface="Open Sans Light"/>
              </a:rPr>
              <a:t>Ex: a town with only one employer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75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75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icture 4"/>
          <p:cNvPicPr/>
          <p:nvPr/>
        </p:nvPicPr>
        <p:blipFill>
          <a:blip r:embed="rId3"/>
          <a:stretch/>
        </p:blipFill>
        <p:spPr>
          <a:xfrm>
            <a:off x="3180960" y="-591120"/>
            <a:ext cx="5962680" cy="5734440"/>
          </a:xfrm>
          <a:prstGeom prst="rect">
            <a:avLst/>
          </a:prstGeom>
          <a:ln w="0">
            <a:noFill/>
          </a:ln>
        </p:spPr>
      </p:pic>
      <p:sp>
        <p:nvSpPr>
          <p:cNvPr id="440" name="TextBox 5"/>
          <p:cNvSpPr/>
          <p:nvPr/>
        </p:nvSpPr>
        <p:spPr>
          <a:xfrm>
            <a:off x="275040" y="1837800"/>
            <a:ext cx="5811480" cy="10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d-ID" sz="3300" b="0" strike="noStrike" spc="-1">
                <a:solidFill>
                  <a:srgbClr val="E64F67"/>
                </a:solidFill>
                <a:latin typeface="Raleway ExtraBold"/>
              </a:rPr>
              <a:t>Monopolies </a:t>
            </a:r>
            <a:endParaRPr lang="en-US" sz="33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d-ID" sz="3300" b="0" strike="noStrike" spc="-1">
                <a:solidFill>
                  <a:srgbClr val="1C2229"/>
                </a:solidFill>
                <a:latin typeface="Raleway ExtraBold"/>
              </a:rPr>
              <a:t>in the news</a:t>
            </a:r>
            <a:endParaRPr lang="en-US" sz="33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Box 3"/>
          <p:cNvSpPr/>
          <p:nvPr/>
        </p:nvSpPr>
        <p:spPr>
          <a:xfrm>
            <a:off x="831960" y="762840"/>
            <a:ext cx="2520360" cy="59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d-ID" sz="3300" b="0" strike="noStrike" spc="-1">
                <a:solidFill>
                  <a:srgbClr val="E64F67"/>
                </a:solidFill>
                <a:latin typeface="Raleway ExtraBold"/>
              </a:rPr>
              <a:t>Monopoly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442" name="TextBox 4"/>
          <p:cNvSpPr/>
          <p:nvPr/>
        </p:nvSpPr>
        <p:spPr>
          <a:xfrm>
            <a:off x="831960" y="1396440"/>
            <a:ext cx="262116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Raleway Light"/>
              </a:rPr>
              <a:t>are costs that have been paid as a result of past decisions.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43" name="TextBox 5"/>
          <p:cNvSpPr/>
          <p:nvPr/>
        </p:nvSpPr>
        <p:spPr>
          <a:xfrm>
            <a:off x="831960" y="1657800"/>
            <a:ext cx="2930040" cy="300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d-ID" sz="1600" b="0" strike="noStrike" spc="-1">
                <a:solidFill>
                  <a:srgbClr val="1C2229"/>
                </a:solidFill>
                <a:latin typeface="Raleway Light"/>
                <a:ea typeface="Open Sans Light"/>
              </a:rPr>
              <a:t>A monopoly has three main characteristics: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1C2229"/>
              </a:buClr>
              <a:buFont typeface="Calibri Light"/>
              <a:buAutoNum type="arabicPeriod"/>
            </a:pPr>
            <a:r>
              <a:rPr lang="id-ID" sz="1600" b="0" strike="noStrike" spc="-1">
                <a:solidFill>
                  <a:srgbClr val="1C2229"/>
                </a:solidFill>
                <a:latin typeface="Raleway Light"/>
                <a:ea typeface="Open Sans Light"/>
              </a:rPr>
              <a:t>produces in a market with high barriers to entry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1C2229"/>
              </a:buClr>
              <a:buFont typeface="Calibri Light"/>
              <a:buAutoNum type="arabicPeriod"/>
            </a:pPr>
            <a:r>
              <a:rPr lang="id-ID" sz="1600" b="0" strike="noStrike" spc="-1">
                <a:solidFill>
                  <a:srgbClr val="1C2229"/>
                </a:solidFill>
                <a:latin typeface="Raleway Light"/>
                <a:ea typeface="Open Sans Light"/>
              </a:rPr>
              <a:t>many buyers but only one seller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1C2229"/>
              </a:buClr>
              <a:buFont typeface="Calibri Light"/>
              <a:buAutoNum type="arabicPeriod"/>
            </a:pPr>
            <a:r>
              <a:rPr lang="id-ID" sz="1600" b="0" strike="noStrike" spc="-1">
                <a:solidFill>
                  <a:srgbClr val="1C2229"/>
                </a:solidFill>
                <a:latin typeface="Raleway Light"/>
                <a:ea typeface="Open Sans Light"/>
              </a:rPr>
              <a:t>a unique product with no good substitutes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44" name="Picture Placeholder 8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cxn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7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 13"/>
          <p:cNvSpPr/>
          <p:nvPr/>
        </p:nvSpPr>
        <p:spPr>
          <a:xfrm>
            <a:off x="4572000" y="1410120"/>
            <a:ext cx="3468960" cy="158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Rectangle 15"/>
          <p:cNvSpPr/>
          <p:nvPr/>
        </p:nvSpPr>
        <p:spPr>
          <a:xfrm>
            <a:off x="1102680" y="2998440"/>
            <a:ext cx="3468960" cy="1600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TextBox 29"/>
          <p:cNvSpPr/>
          <p:nvPr/>
        </p:nvSpPr>
        <p:spPr>
          <a:xfrm>
            <a:off x="1327320" y="3416400"/>
            <a:ext cx="3019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2 car manufacturers producing 500 cars each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8" name="TextBox 30"/>
          <p:cNvSpPr/>
          <p:nvPr/>
        </p:nvSpPr>
        <p:spPr>
          <a:xfrm>
            <a:off x="4922280" y="1881360"/>
            <a:ext cx="27684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100 car manufacturers producing 10 cars each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9" name="Title 2"/>
          <p:cNvSpPr/>
          <p:nvPr/>
        </p:nvSpPr>
        <p:spPr>
          <a:xfrm>
            <a:off x="628560" y="609120"/>
            <a:ext cx="7886520" cy="3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2000" b="0" strike="noStrike" spc="-1">
                <a:solidFill>
                  <a:srgbClr val="1C2229"/>
                </a:solidFill>
                <a:latin typeface="Raleway Medium"/>
              </a:rPr>
              <a:t>Which do you think can be done at an overall lower cost?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0" name="Picture Placeholder 5"/>
          <p:cNvSpPr/>
          <p:nvPr/>
        </p:nvSpPr>
        <p:spPr>
          <a:xfrm>
            <a:off x="1102680" y="1417320"/>
            <a:ext cx="3468960" cy="1587960"/>
          </a:xfrm>
          <a:custGeom>
            <a:avLst/>
            <a:gdLst/>
            <a:ahLst/>
            <a:cxnLst/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Picture Placeholder 10"/>
          <p:cNvSpPr/>
          <p:nvPr/>
        </p:nvSpPr>
        <p:spPr>
          <a:xfrm>
            <a:off x="4572000" y="2998440"/>
            <a:ext cx="3468960" cy="1600920"/>
          </a:xfrm>
          <a:custGeom>
            <a:avLst/>
            <a:gdLst/>
            <a:ahLst/>
            <a:cxnLst/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Box 3"/>
          <p:cNvSpPr/>
          <p:nvPr/>
        </p:nvSpPr>
        <p:spPr>
          <a:xfrm>
            <a:off x="1101960" y="94284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High </a:t>
            </a:r>
            <a:r>
              <a:rPr lang="id-ID" sz="2400" b="0" strike="noStrike" spc="-1">
                <a:solidFill>
                  <a:srgbClr val="FE8954"/>
                </a:solidFill>
                <a:latin typeface="Raleway ExtraBold"/>
                <a:ea typeface="MS PGothic"/>
              </a:rPr>
              <a:t>Barriers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to Entry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3" name="TextBox 5"/>
          <p:cNvSpPr/>
          <p:nvPr/>
        </p:nvSpPr>
        <p:spPr>
          <a:xfrm>
            <a:off x="1101960" y="2504880"/>
            <a:ext cx="2520360" cy="15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A natural monopoly occurs when a single large firm has lower costs than any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potential competitor.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4" name="Picture Placeholder 12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cxn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icture Placeholder 9"/>
          <p:cNvSpPr/>
          <p:nvPr/>
        </p:nvSpPr>
        <p:spPr>
          <a:xfrm>
            <a:off x="4572000" y="2878560"/>
            <a:ext cx="3468960" cy="1721880"/>
          </a:xfrm>
          <a:custGeom>
            <a:avLst/>
            <a:gdLst/>
            <a:ahLst/>
            <a:cxnLst/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Rectangle 13"/>
          <p:cNvSpPr/>
          <p:nvPr/>
        </p:nvSpPr>
        <p:spPr>
          <a:xfrm>
            <a:off x="4572000" y="1410120"/>
            <a:ext cx="3468960" cy="1587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Rectangle 15"/>
          <p:cNvSpPr/>
          <p:nvPr/>
        </p:nvSpPr>
        <p:spPr>
          <a:xfrm>
            <a:off x="1102680" y="3011400"/>
            <a:ext cx="3468960" cy="1587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TextBox 29"/>
          <p:cNvSpPr/>
          <p:nvPr/>
        </p:nvSpPr>
        <p:spPr>
          <a:xfrm>
            <a:off x="1552320" y="3330720"/>
            <a:ext cx="26830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De Beers owns nearly 70% of the world’s diamond mines.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9" name="TextBox 30"/>
          <p:cNvSpPr/>
          <p:nvPr/>
        </p:nvSpPr>
        <p:spPr>
          <a:xfrm>
            <a:off x="5081040" y="1742760"/>
            <a:ext cx="25801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In the early 1900’s, ALCOA owned 90% of the world’s bauxite.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0" name="Picture Placeholder 4"/>
          <p:cNvSpPr/>
          <p:nvPr/>
        </p:nvSpPr>
        <p:spPr>
          <a:xfrm>
            <a:off x="1102680" y="1422000"/>
            <a:ext cx="3468960" cy="1588680"/>
          </a:xfrm>
          <a:custGeom>
            <a:avLst/>
            <a:gdLst/>
            <a:ahLst/>
            <a:cxnLst/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Title 2"/>
          <p:cNvSpPr/>
          <p:nvPr/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Raleway Medium"/>
              </a:rPr>
              <a:t>High </a:t>
            </a:r>
            <a:r>
              <a:rPr lang="en-US" sz="2400" b="0" strike="noStrike" spc="-1">
                <a:solidFill>
                  <a:srgbClr val="00A6DA"/>
                </a:solidFill>
                <a:latin typeface="Raleway Medium"/>
              </a:rPr>
              <a:t>Barriers</a:t>
            </a:r>
            <a:r>
              <a:rPr lang="en-US" sz="2400" b="0" strike="noStrike" spc="-1">
                <a:solidFill>
                  <a:srgbClr val="FFFFFF"/>
                </a:solidFill>
                <a:latin typeface="Raleway Medium"/>
              </a:rPr>
              <a:t> to Entry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endParaRPr lang="en-US" sz="800" b="0" strike="noStrike" spc="-1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Raleway Medium"/>
              </a:rPr>
              <a:t>Control over an essential resource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Box 3"/>
          <p:cNvSpPr/>
          <p:nvPr/>
        </p:nvSpPr>
        <p:spPr>
          <a:xfrm>
            <a:off x="671400" y="660600"/>
            <a:ext cx="252036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High </a:t>
            </a:r>
            <a:r>
              <a:rPr lang="id-ID" sz="2400" b="0" strike="noStrike" spc="-1">
                <a:solidFill>
                  <a:srgbClr val="FE8954"/>
                </a:solidFill>
                <a:latin typeface="Raleway ExtraBold"/>
                <a:ea typeface="MS PGothic"/>
              </a:rPr>
              <a:t>Barriers</a:t>
            </a: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400" b="0" strike="noStrike" spc="-1">
                <a:solidFill>
                  <a:srgbClr val="FFFFFF"/>
                </a:solidFill>
                <a:latin typeface="Raleway ExtraBold"/>
                <a:ea typeface="MS PGothic"/>
              </a:rPr>
              <a:t>to Entry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63" name="TextBox 5"/>
          <p:cNvSpPr/>
          <p:nvPr/>
        </p:nvSpPr>
        <p:spPr>
          <a:xfrm>
            <a:off x="671400" y="1721880"/>
            <a:ext cx="3106800" cy="33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Raising enough capital: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</a:pPr>
            <a:r>
              <a:rPr lang="id-ID" sz="1600" b="0" strike="noStrike" spc="-1">
                <a:solidFill>
                  <a:srgbClr val="FFFFFF"/>
                </a:solidFill>
                <a:latin typeface="Raleway Light"/>
                <a:ea typeface="Open Sans Light"/>
              </a:rPr>
              <a:t>Lenders are not likely to loan you $10+ million to start a business.  You need a big loan to compete with an established monopoly that has already has a huge amount of capital and equipment invested.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464" name="Picture Placeholder 16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cxn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13"/>
          <p:cNvSpPr/>
          <p:nvPr/>
        </p:nvSpPr>
        <p:spPr>
          <a:xfrm>
            <a:off x="4684680" y="1274400"/>
            <a:ext cx="3468960" cy="158796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Title 2"/>
          <p:cNvSpPr/>
          <p:nvPr/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Raleway Medium"/>
              </a:rPr>
              <a:t>High </a:t>
            </a:r>
            <a:r>
              <a:rPr lang="en-US" sz="2400" b="0" strike="noStrike" spc="-1">
                <a:solidFill>
                  <a:srgbClr val="FE8954"/>
                </a:solidFill>
                <a:latin typeface="Raleway Medium"/>
              </a:rPr>
              <a:t>Barriers</a:t>
            </a:r>
            <a:r>
              <a:rPr lang="en-US" sz="2400" b="0" strike="noStrike" spc="-1">
                <a:solidFill>
                  <a:srgbClr val="FFFFFF"/>
                </a:solidFill>
                <a:latin typeface="Raleway Medium"/>
              </a:rPr>
              <a:t> to Entry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Raleway Medium"/>
              </a:rPr>
              <a:t>Government restrictions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7" name="Picture Placeholder 5"/>
          <p:cNvSpPr/>
          <p:nvPr/>
        </p:nvSpPr>
        <p:spPr>
          <a:xfrm>
            <a:off x="950400" y="1274400"/>
            <a:ext cx="3468960" cy="1587960"/>
          </a:xfrm>
          <a:custGeom>
            <a:avLst/>
            <a:gdLst/>
            <a:ahLst/>
            <a:cxnLst/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Picture Placeholder 10"/>
          <p:cNvSpPr/>
          <p:nvPr/>
        </p:nvSpPr>
        <p:spPr>
          <a:xfrm>
            <a:off x="4684680" y="3093840"/>
            <a:ext cx="3468960" cy="1587960"/>
          </a:xfrm>
          <a:custGeom>
            <a:avLst/>
            <a:gdLst/>
            <a:ahLst/>
            <a:cxnLst/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9" name="Group 12"/>
          <p:cNvGrpSpPr/>
          <p:nvPr/>
        </p:nvGrpSpPr>
        <p:grpSpPr>
          <a:xfrm>
            <a:off x="950400" y="3093840"/>
            <a:ext cx="3468960" cy="1587960"/>
            <a:chOff x="950400" y="3093840"/>
            <a:chExt cx="3468960" cy="1587960"/>
          </a:xfrm>
        </p:grpSpPr>
        <p:sp>
          <p:nvSpPr>
            <p:cNvPr id="470" name="Rectangle 15"/>
            <p:cNvSpPr/>
            <p:nvPr/>
          </p:nvSpPr>
          <p:spPr>
            <a:xfrm>
              <a:off x="950400" y="3093840"/>
              <a:ext cx="3468960" cy="158796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1" name="TextBox 11"/>
            <p:cNvSpPr/>
            <p:nvPr/>
          </p:nvSpPr>
          <p:spPr>
            <a:xfrm>
              <a:off x="2788200" y="3457440"/>
              <a:ext cx="914040" cy="2109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FE8954"/>
                  </a:solidFill>
                  <a:latin typeface="Arial Narrow"/>
                  <a:ea typeface="MS PGothic"/>
                </a:rPr>
                <a:t>Paul Tran</a:t>
              </a:r>
              <a:endParaRPr lang="en-US" sz="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304K Ch9b and 10a</Template>
  <TotalTime>1255</TotalTime>
  <Words>776</Words>
  <Application>Microsoft Macintosh PowerPoint</Application>
  <PresentationFormat>On-screen Show (16:9)</PresentationFormat>
  <Paragraphs>179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24</vt:i4>
      </vt:variant>
    </vt:vector>
  </HeadingPairs>
  <TitlesOfParts>
    <vt:vector size="49" baseType="lpstr">
      <vt:lpstr>Arial</vt:lpstr>
      <vt:lpstr>Arial Narrow</vt:lpstr>
      <vt:lpstr>Calibri</vt:lpstr>
      <vt:lpstr>Calibri Light</vt:lpstr>
      <vt:lpstr>Open Sans ExtraBold</vt:lpstr>
      <vt:lpstr>Open Sans Light</vt:lpstr>
      <vt:lpstr>Raleway</vt:lpstr>
      <vt:lpstr>Raleway ExtraBold</vt:lpstr>
      <vt:lpstr>Raleway Light</vt:lpstr>
      <vt:lpstr>Raleway Medium</vt:lpstr>
      <vt:lpstr>Raleway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Marginal Revenue of a Price Maker</vt:lpstr>
      <vt:lpstr>Monopoly Profit</vt:lpstr>
      <vt:lpstr>PowerPoint Presentation</vt:lpstr>
      <vt:lpstr>PowerPoint Presentation</vt:lpstr>
      <vt:lpstr>PowerPoint Presentation</vt:lpstr>
      <vt:lpstr>PowerPoint Presentation</vt:lpstr>
      <vt:lpstr>Prices are higher and output is lower than under perfect competition.</vt:lpstr>
      <vt:lpstr>PowerPoint Presentation</vt:lpstr>
      <vt:lpstr>Adam Ruins Rent Seeking</vt:lpstr>
      <vt:lpstr>TPS: Your chance to rent seek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Dirk Mateer</dc:creator>
  <dc:description/>
  <cp:lastModifiedBy>Morales, Abdon</cp:lastModifiedBy>
  <cp:revision>33</cp:revision>
  <dcterms:created xsi:type="dcterms:W3CDTF">2021-11-20T03:27:19Z</dcterms:created>
  <dcterms:modified xsi:type="dcterms:W3CDTF">2023-10-17T20:39:11Z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23</vt:i4>
  </property>
  <property fmtid="{D5CDD505-2E9C-101B-9397-08002B2CF9AE}" pid="3" name="PresentationFormat">
    <vt:lpwstr>On-screen Show (16:9)</vt:lpwstr>
  </property>
  <property fmtid="{D5CDD505-2E9C-101B-9397-08002B2CF9AE}" pid="4" name="Slides">
    <vt:i4>24</vt:i4>
  </property>
</Properties>
</file>